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60" r:id="rId3"/>
    <p:sldId id="257" r:id="rId4"/>
    <p:sldId id="262" r:id="rId5"/>
    <p:sldId id="279" r:id="rId6"/>
    <p:sldId id="261" r:id="rId7"/>
    <p:sldId id="263" r:id="rId8"/>
    <p:sldId id="266" r:id="rId9"/>
    <p:sldId id="268" r:id="rId10"/>
    <p:sldId id="269" r:id="rId11"/>
    <p:sldId id="272" r:id="rId12"/>
    <p:sldId id="274" r:id="rId13"/>
    <p:sldId id="275" r:id="rId14"/>
    <p:sldId id="276" r:id="rId15"/>
    <p:sldId id="277" r:id="rId16"/>
    <p:sldId id="278"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9E6C1-3228-462D-A818-6EFD92FCD890}" type="datetimeFigureOut">
              <a:rPr lang="en-AU" smtClean="0"/>
              <a:t>10/12/2013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C802CD-503B-4964-9078-9F6915506397}" type="slidenum">
              <a:rPr lang="en-AU" smtClean="0"/>
              <a:t>‹#›</a:t>
            </a:fld>
            <a:endParaRPr lang="en-AU"/>
          </a:p>
        </p:txBody>
      </p:sp>
    </p:spTree>
    <p:extLst>
      <p:ext uri="{BB962C8B-B14F-4D97-AF65-F5344CB8AC3E}">
        <p14:creationId xmlns:p14="http://schemas.microsoft.com/office/powerpoint/2010/main" val="3615712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 Constitution of the Independent State of Papua New Guinea established and directs that all natural resources within its domain shall be exploited meaningfully and replenished where possible without compromising the capacity of the future generation to survive. </a:t>
            </a:r>
          </a:p>
          <a:p>
            <a:endParaRPr lang="en-AU" dirty="0"/>
          </a:p>
        </p:txBody>
      </p:sp>
      <p:sp>
        <p:nvSpPr>
          <p:cNvPr id="4" name="Slide Number Placeholder 3"/>
          <p:cNvSpPr>
            <a:spLocks noGrp="1"/>
          </p:cNvSpPr>
          <p:nvPr>
            <p:ph type="sldNum" sz="quarter" idx="10"/>
          </p:nvPr>
        </p:nvSpPr>
        <p:spPr/>
        <p:txBody>
          <a:bodyPr/>
          <a:lstStyle/>
          <a:p>
            <a:fld id="{E9C802CD-503B-4964-9078-9F6915506397}" type="slidenum">
              <a:rPr lang="en-AU" smtClean="0"/>
              <a:t>2</a:t>
            </a:fld>
            <a:endParaRPr lang="en-AU"/>
          </a:p>
        </p:txBody>
      </p:sp>
    </p:spTree>
    <p:extLst>
      <p:ext uri="{BB962C8B-B14F-4D97-AF65-F5344CB8AC3E}">
        <p14:creationId xmlns:p14="http://schemas.microsoft.com/office/powerpoint/2010/main" val="322046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AU" smtClean="0"/>
              <a:t>10/12/2013</a:t>
            </a:r>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9A6F49D7-DAA1-43FE-91A5-3813EEB66336}"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6F49D7-DAA1-43FE-91A5-3813EEB66336}"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6F49D7-DAA1-43FE-91A5-3813EEB66336}"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9A6F49D7-DAA1-43FE-91A5-3813EEB66336}" type="slidenum">
              <a:rPr lang="en-AU" smtClean="0"/>
              <a:t>‹#›</a:t>
            </a:fld>
            <a:endParaRPr lang="en-AU"/>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09052" y="6386489"/>
            <a:ext cx="358828" cy="282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6F49D7-DAA1-43FE-91A5-3813EEB66336}"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AU" smtClean="0"/>
              <a:t>10/12/2013</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6F49D7-DAA1-43FE-91A5-3813EEB66336}"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AU" smtClean="0"/>
              <a:t>10/12/2013</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A6F49D7-DAA1-43FE-91A5-3813EEB66336}"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AU" smtClean="0"/>
              <a:t>10/12/2013</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AU" smtClean="0"/>
              <a:t>10/12/2013</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A6F49D7-DAA1-43FE-91A5-3813EEB66336}"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AU" smtClean="0"/>
              <a:t>10/12/2013</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6F49D7-DAA1-43FE-91A5-3813EEB66336}"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AU" smtClean="0"/>
              <a:t>10/12/2013</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9A6F49D7-DAA1-43FE-91A5-3813EEB66336}" type="slidenum">
              <a:rPr lang="en-AU" smtClean="0"/>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AU" smtClean="0"/>
              <a:t>10/12/2013</a:t>
            </a:r>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A6F49D7-DAA1-43FE-91A5-3813EEB66336}" type="slidenum">
              <a:rPr lang="en-AU" smtClean="0"/>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rtals.flexicadastre.com/pn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4637" y="2420888"/>
            <a:ext cx="6908304" cy="936104"/>
          </a:xfrm>
        </p:spPr>
        <p:txBody>
          <a:bodyPr>
            <a:noAutofit/>
          </a:bodyPr>
          <a:lstStyle/>
          <a:p>
            <a:r>
              <a:rPr lang="en-AU" sz="3600" dirty="0" smtClean="0"/>
              <a:t>Papua New Guinea’s National </a:t>
            </a:r>
            <a:r>
              <a:rPr lang="en-AU" sz="3600" dirty="0" smtClean="0"/>
              <a:t>Environmental Management Regime for Deep Sea Mineral Activities. What are the gaps and assistance needed?”</a:t>
            </a:r>
            <a:endParaRPr lang="en-AU" sz="3600" dirty="0"/>
          </a:p>
        </p:txBody>
      </p:sp>
      <p:sp>
        <p:nvSpPr>
          <p:cNvPr id="3" name="Subtitle 2"/>
          <p:cNvSpPr>
            <a:spLocks noGrp="1"/>
          </p:cNvSpPr>
          <p:nvPr>
            <p:ph type="subTitle" idx="1"/>
          </p:nvPr>
        </p:nvSpPr>
        <p:spPr>
          <a:xfrm>
            <a:off x="467544" y="5052417"/>
            <a:ext cx="7854696" cy="1752600"/>
          </a:xfrm>
        </p:spPr>
        <p:txBody>
          <a:bodyPr>
            <a:normAutofit fontScale="70000" lnSpcReduction="20000"/>
          </a:bodyPr>
          <a:lstStyle/>
          <a:p>
            <a:pPr algn="l"/>
            <a:r>
              <a:rPr lang="en-AU" dirty="0" smtClean="0"/>
              <a:t>Gretel Orake</a:t>
            </a:r>
          </a:p>
          <a:p>
            <a:pPr algn="l"/>
            <a:r>
              <a:rPr lang="en-AU" dirty="0" smtClean="0"/>
              <a:t>Manager, Technical Assessment Branch</a:t>
            </a:r>
          </a:p>
          <a:p>
            <a:pPr algn="l"/>
            <a:r>
              <a:rPr lang="en-AU" dirty="0" smtClean="0"/>
              <a:t>Regulatory Operations Division</a:t>
            </a:r>
          </a:p>
          <a:p>
            <a:pPr algn="l"/>
            <a:r>
              <a:rPr lang="en-AU" dirty="0" smtClean="0"/>
              <a:t>Mineral Resources Authority</a:t>
            </a:r>
          </a:p>
          <a:p>
            <a:pPr algn="l"/>
            <a:r>
              <a:rPr lang="en-AU" dirty="0" smtClean="0"/>
              <a:t>10</a:t>
            </a:r>
            <a:r>
              <a:rPr lang="en-AU" baseline="30000" dirty="0" smtClean="0"/>
              <a:t>th</a:t>
            </a:r>
            <a:r>
              <a:rPr lang="en-AU" dirty="0" smtClean="0"/>
              <a:t> December 2013</a:t>
            </a:r>
          </a:p>
          <a:p>
            <a:pPr algn="l"/>
            <a:r>
              <a:rPr lang="en-AU" dirty="0" err="1" smtClean="0"/>
              <a:t>Tanoa</a:t>
            </a:r>
            <a:r>
              <a:rPr lang="en-AU" dirty="0" smtClean="0"/>
              <a:t> International Hotel, </a:t>
            </a:r>
            <a:r>
              <a:rPr lang="en-AU" dirty="0" err="1" smtClean="0"/>
              <a:t>Nadi</a:t>
            </a:r>
            <a:r>
              <a:rPr lang="en-AU" dirty="0" smtClean="0"/>
              <a:t>, FIJI</a:t>
            </a:r>
            <a:endParaRPr lang="en-A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5157192"/>
            <a:ext cx="19573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3116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Development Snap Shot</a:t>
            </a:r>
            <a:endParaRPr lang="en-AU" dirty="0"/>
          </a:p>
        </p:txBody>
      </p:sp>
      <p:sp>
        <p:nvSpPr>
          <p:cNvPr id="3" name="Content Placeholder 2"/>
          <p:cNvSpPr>
            <a:spLocks noGrp="1"/>
          </p:cNvSpPr>
          <p:nvPr>
            <p:ph idx="1"/>
          </p:nvPr>
        </p:nvSpPr>
        <p:spPr>
          <a:xfrm>
            <a:off x="899592" y="1844824"/>
            <a:ext cx="7408333" cy="4464496"/>
          </a:xfrm>
        </p:spPr>
        <p:txBody>
          <a:bodyPr>
            <a:normAutofit fontScale="85000" lnSpcReduction="20000"/>
          </a:bodyPr>
          <a:lstStyle/>
          <a:p>
            <a:r>
              <a:rPr lang="en-AU" dirty="0" smtClean="0"/>
              <a:t>$US19b Exxon Mobil LNG Project due to produce first gas in 2014 with 2 operational trains </a:t>
            </a:r>
            <a:endParaRPr lang="en-AU" dirty="0"/>
          </a:p>
          <a:p>
            <a:r>
              <a:rPr lang="en-AU" dirty="0" smtClean="0"/>
              <a:t>Up to 5 trains may be achieved in the future given potential reserves &amp; joint arrangements with other gas developers</a:t>
            </a:r>
          </a:p>
          <a:p>
            <a:r>
              <a:rPr lang="en-AU" dirty="0" smtClean="0"/>
              <a:t>Construction phase winding down – re-deployment of skilled workforce</a:t>
            </a:r>
          </a:p>
          <a:p>
            <a:r>
              <a:rPr lang="en-AU" dirty="0" smtClean="0"/>
              <a:t>Key mine developments looking to gas for electricity generation</a:t>
            </a:r>
          </a:p>
          <a:p>
            <a:r>
              <a:rPr lang="en-AU" dirty="0" smtClean="0"/>
              <a:t>Government infrastructure spend winding up – K1b allocated for 2013</a:t>
            </a:r>
          </a:p>
          <a:p>
            <a:r>
              <a:rPr lang="en-AU" dirty="0" smtClean="0"/>
              <a:t>Road extensions/upgrades/sealing planned for over 1000kms of urban, provincial &amp; national roads over the next 4 years</a:t>
            </a:r>
          </a:p>
          <a:p>
            <a:endParaRPr lang="en-AU" dirty="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10</a:t>
            </a:fld>
            <a:endParaRPr lang="en-AU"/>
          </a:p>
        </p:txBody>
      </p:sp>
    </p:spTree>
    <p:extLst>
      <p:ext uri="{BB962C8B-B14F-4D97-AF65-F5344CB8AC3E}">
        <p14:creationId xmlns:p14="http://schemas.microsoft.com/office/powerpoint/2010/main" val="612608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AU" sz="3600" dirty="0" smtClean="0"/>
              <a:t>PNG Economic Review: Bank of PNG</a:t>
            </a:r>
            <a:endParaRPr lang="en-AU" sz="3600" dirty="0"/>
          </a:p>
        </p:txBody>
      </p:sp>
      <p:sp>
        <p:nvSpPr>
          <p:cNvPr id="3" name="Content Placeholder 2"/>
          <p:cNvSpPr>
            <a:spLocks noGrp="1"/>
          </p:cNvSpPr>
          <p:nvPr>
            <p:ph idx="1"/>
          </p:nvPr>
        </p:nvSpPr>
        <p:spPr>
          <a:xfrm>
            <a:off x="1259632" y="2492896"/>
            <a:ext cx="7408333" cy="3450696"/>
          </a:xfrm>
        </p:spPr>
        <p:txBody>
          <a:bodyPr>
            <a:normAutofit fontScale="92500" lnSpcReduction="10000"/>
          </a:bodyPr>
          <a:lstStyle/>
          <a:p>
            <a:r>
              <a:rPr lang="en-AU" dirty="0" smtClean="0"/>
              <a:t>2013 real GDP growth 5% - not bad by world standards</a:t>
            </a:r>
          </a:p>
          <a:p>
            <a:r>
              <a:rPr lang="en-AU" dirty="0" smtClean="0"/>
              <a:t>Expansionary fiscal policy to encourage economic activity</a:t>
            </a:r>
          </a:p>
          <a:p>
            <a:r>
              <a:rPr lang="en-AU" dirty="0" smtClean="0"/>
              <a:t>Kina fall over past 3 months – 16% against $AUD ($0.4076); 13.7% against $USD ($0.3830)</a:t>
            </a:r>
          </a:p>
          <a:p>
            <a:r>
              <a:rPr lang="en-AU" dirty="0" smtClean="0"/>
              <a:t>Positive impact on PNG export commodities</a:t>
            </a:r>
          </a:p>
          <a:p>
            <a:r>
              <a:rPr lang="en-AU" dirty="0" smtClean="0"/>
              <a:t>Inflation at 3.2% to June 2013 – estimated 5.5% 2013; 6.5% 2014; 5.5% 2015</a:t>
            </a:r>
            <a:endParaRPr lang="en-AU" dirty="0"/>
          </a:p>
        </p:txBody>
      </p:sp>
      <p:sp>
        <p:nvSpPr>
          <p:cNvPr id="13"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24125" algn="l"/>
              </a:tabLst>
            </a:pPr>
            <a:r>
              <a:rPr kumimoji="0" lang="en-A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n-AU"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524125" algn="l"/>
              </a:tabLst>
            </a:pP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5"/>
          <p:cNvSpPr>
            <a:spLocks noChangeArrowheads="1"/>
          </p:cNvSpPr>
          <p:nvPr/>
        </p:nvSpPr>
        <p:spPr bwMode="auto">
          <a:xfrm>
            <a:off x="0" y="28289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23" name="Rectangle 6"/>
          <p:cNvSpPr>
            <a:spLocks noChangeArrowheads="1"/>
          </p:cNvSpPr>
          <p:nvPr/>
        </p:nvSpPr>
        <p:spPr bwMode="auto">
          <a:xfrm>
            <a:off x="0" y="3286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r>
            <a:br>
              <a:rPr kumimoji="0" lang="en-AU"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br>
            <a:endParaRPr kumimoji="0" lang="en-AU"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7"/>
          <p:cNvSpPr>
            <a:spLocks noChangeArrowheads="1"/>
          </p:cNvSpPr>
          <p:nvPr/>
        </p:nvSpPr>
        <p:spPr bwMode="auto">
          <a:xfrm>
            <a:off x="0" y="5600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11</a:t>
            </a:fld>
            <a:endParaRPr lang="en-AU"/>
          </a:p>
        </p:txBody>
      </p:sp>
    </p:spTree>
    <p:extLst>
      <p:ext uri="{BB962C8B-B14F-4D97-AF65-F5344CB8AC3E}">
        <p14:creationId xmlns:p14="http://schemas.microsoft.com/office/powerpoint/2010/main" val="2730843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New Investors run the ruler over PNG opportunities</a:t>
            </a:r>
            <a:endParaRPr lang="en-AU" dirty="0"/>
          </a:p>
        </p:txBody>
      </p:sp>
      <p:sp>
        <p:nvSpPr>
          <p:cNvPr id="2" name="Content Placeholder 1"/>
          <p:cNvSpPr>
            <a:spLocks noGrp="1"/>
          </p:cNvSpPr>
          <p:nvPr>
            <p:ph idx="1"/>
          </p:nvPr>
        </p:nvSpPr>
        <p:spPr/>
        <p:txBody>
          <a:bodyPr>
            <a:normAutofit lnSpcReduction="10000"/>
          </a:bodyPr>
          <a:lstStyle/>
          <a:p>
            <a:r>
              <a:rPr lang="en-AU" dirty="0" smtClean="0"/>
              <a:t>Frieda River prospect under due diligence as </a:t>
            </a:r>
            <a:r>
              <a:rPr lang="en-AU" dirty="0" err="1" smtClean="0"/>
              <a:t>Glencore</a:t>
            </a:r>
            <a:r>
              <a:rPr lang="en-AU" dirty="0" smtClean="0"/>
              <a:t>/Xstrata expedite divestment</a:t>
            </a:r>
          </a:p>
          <a:p>
            <a:r>
              <a:rPr lang="en-AU" dirty="0"/>
              <a:t>Frieda River: World class – 20 year + mine life</a:t>
            </a:r>
          </a:p>
          <a:p>
            <a:r>
              <a:rPr lang="en-AU" dirty="0"/>
              <a:t>1.9 billion tonnes @ 0.45% copper</a:t>
            </a:r>
          </a:p>
          <a:p>
            <a:r>
              <a:rPr lang="en-AU" dirty="0" smtClean="0"/>
              <a:t>Wide range &amp; cross section of interested suitors</a:t>
            </a:r>
          </a:p>
          <a:p>
            <a:r>
              <a:rPr lang="en-AU" dirty="0" smtClean="0"/>
              <a:t>Very positive investor interest</a:t>
            </a:r>
            <a:endParaRPr lang="en-AU" dirty="0"/>
          </a:p>
          <a:p>
            <a:r>
              <a:rPr lang="en-AU" dirty="0" smtClean="0"/>
              <a:t>Copper price remains favourable</a:t>
            </a:r>
          </a:p>
          <a:p>
            <a:r>
              <a:rPr lang="en-AU" dirty="0"/>
              <a:t>Annual </a:t>
            </a:r>
            <a:r>
              <a:rPr lang="en-AU" dirty="0" smtClean="0"/>
              <a:t>production estimates: </a:t>
            </a:r>
          </a:p>
          <a:p>
            <a:r>
              <a:rPr lang="en-AU" dirty="0" smtClean="0"/>
              <a:t>190,000 </a:t>
            </a:r>
            <a:r>
              <a:rPr lang="en-AU" dirty="0"/>
              <a:t>tonnes </a:t>
            </a:r>
            <a:r>
              <a:rPr lang="en-AU" dirty="0" smtClean="0"/>
              <a:t>Cu </a:t>
            </a:r>
          </a:p>
          <a:p>
            <a:r>
              <a:rPr lang="en-AU" dirty="0" smtClean="0"/>
              <a:t>280,000 </a:t>
            </a:r>
            <a:r>
              <a:rPr lang="en-AU" dirty="0" err="1"/>
              <a:t>ozs</a:t>
            </a:r>
            <a:r>
              <a:rPr lang="en-AU" dirty="0"/>
              <a:t> Au</a:t>
            </a:r>
          </a:p>
          <a:p>
            <a:endParaRPr lang="en-AU" dirty="0" smtClean="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12</a:t>
            </a:fld>
            <a:endParaRPr lang="en-AU"/>
          </a:p>
        </p:txBody>
      </p:sp>
    </p:spTree>
    <p:extLst>
      <p:ext uri="{BB962C8B-B14F-4D97-AF65-F5344CB8AC3E}">
        <p14:creationId xmlns:p14="http://schemas.microsoft.com/office/powerpoint/2010/main" val="1159197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World first – leading edge technology</a:t>
            </a:r>
            <a:endParaRPr lang="en-AU" dirty="0"/>
          </a:p>
        </p:txBody>
      </p:sp>
      <p:sp>
        <p:nvSpPr>
          <p:cNvPr id="2" name="Content Placeholder 1"/>
          <p:cNvSpPr>
            <a:spLocks noGrp="1"/>
          </p:cNvSpPr>
          <p:nvPr>
            <p:ph idx="1"/>
          </p:nvPr>
        </p:nvSpPr>
        <p:spPr/>
        <p:txBody>
          <a:bodyPr>
            <a:normAutofit/>
          </a:bodyPr>
          <a:lstStyle/>
          <a:p>
            <a:r>
              <a:rPr lang="en-AU" dirty="0" err="1" smtClean="0"/>
              <a:t>Solwara</a:t>
            </a:r>
            <a:r>
              <a:rPr lang="en-AU" dirty="0" smtClean="0"/>
              <a:t> – Nautilus: Arbitration award </a:t>
            </a:r>
            <a:r>
              <a:rPr lang="en-AU" dirty="0" smtClean="0"/>
              <a:t>clears </a:t>
            </a:r>
            <a:r>
              <a:rPr lang="en-AU" dirty="0" smtClean="0"/>
              <a:t>the way for world’s first underwater mine</a:t>
            </a:r>
          </a:p>
          <a:p>
            <a:r>
              <a:rPr lang="en-AU" dirty="0" smtClean="0"/>
              <a:t>Development proposals will require reconsideration in light of arbitration delays</a:t>
            </a:r>
          </a:p>
          <a:p>
            <a:r>
              <a:rPr lang="en-AU" dirty="0" smtClean="0"/>
              <a:t>Resource estimation: 2.2 million tonnes @ 6.8% copper; 5 g/tonne gold; 23 g/tonne silver &amp; 0.4% zinc</a:t>
            </a:r>
          </a:p>
          <a:p>
            <a:r>
              <a:rPr lang="en-AU" dirty="0"/>
              <a:t>A</a:t>
            </a:r>
            <a:r>
              <a:rPr lang="en-AU" dirty="0" smtClean="0"/>
              <a:t>nnual production estimates: </a:t>
            </a:r>
          </a:p>
          <a:p>
            <a:r>
              <a:rPr lang="en-AU" dirty="0" smtClean="0"/>
              <a:t>250,000 </a:t>
            </a:r>
            <a:r>
              <a:rPr lang="en-AU" dirty="0" err="1" smtClean="0"/>
              <a:t>ozs</a:t>
            </a:r>
            <a:r>
              <a:rPr lang="en-AU" dirty="0" smtClean="0"/>
              <a:t> Au</a:t>
            </a:r>
          </a:p>
          <a:p>
            <a:r>
              <a:rPr lang="en-AU" dirty="0" smtClean="0"/>
              <a:t>100,000 tonnes Cu</a:t>
            </a:r>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13</a:t>
            </a:fld>
            <a:endParaRPr lang="en-AU"/>
          </a:p>
        </p:txBody>
      </p:sp>
    </p:spTree>
    <p:extLst>
      <p:ext uri="{BB962C8B-B14F-4D97-AF65-F5344CB8AC3E}">
        <p14:creationId xmlns:p14="http://schemas.microsoft.com/office/powerpoint/2010/main" val="3658713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Other opportunities</a:t>
            </a:r>
            <a:endParaRPr lang="en-AU" dirty="0"/>
          </a:p>
        </p:txBody>
      </p:sp>
      <p:sp>
        <p:nvSpPr>
          <p:cNvPr id="2" name="Content Placeholder 1"/>
          <p:cNvSpPr>
            <a:spLocks noGrp="1"/>
          </p:cNvSpPr>
          <p:nvPr>
            <p:ph idx="1"/>
          </p:nvPr>
        </p:nvSpPr>
        <p:spPr/>
        <p:txBody>
          <a:bodyPr>
            <a:normAutofit/>
          </a:bodyPr>
          <a:lstStyle/>
          <a:p>
            <a:r>
              <a:rPr lang="en-AU" dirty="0" smtClean="0"/>
              <a:t>Alluvial </a:t>
            </a:r>
            <a:r>
              <a:rPr lang="en-AU" dirty="0"/>
              <a:t>sector - $200m+ pa </a:t>
            </a:r>
            <a:r>
              <a:rPr lang="en-AU" dirty="0" smtClean="0"/>
              <a:t>potential – </a:t>
            </a:r>
            <a:r>
              <a:rPr lang="en-AU" dirty="0"/>
              <a:t>much opportunity for landowner joint ventures for bona fide &amp; professional </a:t>
            </a:r>
            <a:r>
              <a:rPr lang="en-AU" dirty="0" smtClean="0"/>
              <a:t>operators</a:t>
            </a:r>
          </a:p>
          <a:p>
            <a:r>
              <a:rPr lang="en-AU" dirty="0" smtClean="0"/>
              <a:t>Expanding mineral resource base – nickel (</a:t>
            </a:r>
            <a:r>
              <a:rPr lang="en-AU" dirty="0" err="1" smtClean="0"/>
              <a:t>Ramu</a:t>
            </a:r>
            <a:r>
              <a:rPr lang="en-AU" dirty="0" smtClean="0"/>
              <a:t> mine in production), coal, iron sands, molybdenum, rare earths, uranium, limestone, geothermal…</a:t>
            </a:r>
            <a:endParaRPr lang="en-AU" dirty="0"/>
          </a:p>
          <a:p>
            <a:endParaRPr lang="en-AU" dirty="0"/>
          </a:p>
          <a:p>
            <a:endParaRPr lang="en-AU" dirty="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14</a:t>
            </a:fld>
            <a:endParaRPr lang="en-AU"/>
          </a:p>
        </p:txBody>
      </p:sp>
    </p:spTree>
    <p:extLst>
      <p:ext uri="{BB962C8B-B14F-4D97-AF65-F5344CB8AC3E}">
        <p14:creationId xmlns:p14="http://schemas.microsoft.com/office/powerpoint/2010/main" val="3328788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Challenges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Use of scientific information to inform policy and legislative review in a timely manner</a:t>
            </a:r>
          </a:p>
          <a:p>
            <a:pPr lvl="1"/>
            <a:r>
              <a:rPr lang="en-AU" dirty="0" smtClean="0"/>
              <a:t>Water quality measurement standards</a:t>
            </a:r>
          </a:p>
          <a:p>
            <a:pPr lvl="1"/>
            <a:r>
              <a:rPr lang="en-AU" dirty="0" smtClean="0"/>
              <a:t>Environmental Management options</a:t>
            </a:r>
          </a:p>
          <a:p>
            <a:pPr lvl="2"/>
            <a:r>
              <a:rPr lang="en-AU" dirty="0" smtClean="0"/>
              <a:t>Cradle to grave?</a:t>
            </a:r>
          </a:p>
          <a:p>
            <a:pPr lvl="2"/>
            <a:r>
              <a:rPr lang="en-AU" dirty="0" smtClean="0"/>
              <a:t>Ecosystems approach?</a:t>
            </a:r>
          </a:p>
          <a:p>
            <a:pPr lvl="2"/>
            <a:r>
              <a:rPr lang="en-AU" dirty="0" smtClean="0"/>
              <a:t>Sustainable development?</a:t>
            </a:r>
          </a:p>
          <a:p>
            <a:pPr marL="914400" lvl="2" indent="0">
              <a:buNone/>
            </a:pPr>
            <a:endParaRPr lang="en-AU" dirty="0" smtClean="0"/>
          </a:p>
          <a:p>
            <a:r>
              <a:rPr lang="en-AU" dirty="0" smtClean="0"/>
              <a:t>Cost benefit analysis of a development decision to environment</a:t>
            </a:r>
          </a:p>
          <a:p>
            <a:pPr lvl="1"/>
            <a:r>
              <a:rPr lang="en-AU" dirty="0" smtClean="0"/>
              <a:t>How much is acceptable degradation?</a:t>
            </a:r>
          </a:p>
          <a:p>
            <a:pPr lvl="1"/>
            <a:r>
              <a:rPr lang="en-AU" dirty="0" smtClean="0"/>
              <a:t>What is allowable risk</a:t>
            </a:r>
          </a:p>
          <a:p>
            <a:pPr lvl="1"/>
            <a:r>
              <a:rPr lang="en-AU" dirty="0" smtClean="0"/>
              <a:t>Calculation of environmental bonds</a:t>
            </a:r>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15</a:t>
            </a:fld>
            <a:endParaRPr lang="en-AU"/>
          </a:p>
        </p:txBody>
      </p:sp>
    </p:spTree>
    <p:extLst>
      <p:ext uri="{BB962C8B-B14F-4D97-AF65-F5344CB8AC3E}">
        <p14:creationId xmlns:p14="http://schemas.microsoft.com/office/powerpoint/2010/main" val="3945929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Challenges cont’d</a:t>
            </a:r>
            <a:endParaRPr lang="en-AU" dirty="0"/>
          </a:p>
        </p:txBody>
      </p:sp>
      <p:sp>
        <p:nvSpPr>
          <p:cNvPr id="3" name="Content Placeholder 2"/>
          <p:cNvSpPr>
            <a:spLocks noGrp="1"/>
          </p:cNvSpPr>
          <p:nvPr>
            <p:ph idx="1"/>
          </p:nvPr>
        </p:nvSpPr>
        <p:spPr/>
        <p:txBody>
          <a:bodyPr>
            <a:normAutofit/>
          </a:bodyPr>
          <a:lstStyle/>
          <a:p>
            <a:r>
              <a:rPr lang="en-AU" dirty="0" smtClean="0"/>
              <a:t>Lack of a nationwide State of the Environment reporting framework</a:t>
            </a:r>
          </a:p>
          <a:p>
            <a:pPr marL="914400" lvl="2" indent="0">
              <a:buNone/>
            </a:pPr>
            <a:endParaRPr lang="en-AU" dirty="0" smtClean="0"/>
          </a:p>
          <a:p>
            <a:endParaRPr lang="en-AU" dirty="0" smtClean="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16</a:t>
            </a:fld>
            <a:endParaRPr lang="en-AU"/>
          </a:p>
        </p:txBody>
      </p:sp>
    </p:spTree>
    <p:extLst>
      <p:ext uri="{BB962C8B-B14F-4D97-AF65-F5344CB8AC3E}">
        <p14:creationId xmlns:p14="http://schemas.microsoft.com/office/powerpoint/2010/main" val="7278712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6434" y="5831109"/>
            <a:ext cx="6264696" cy="307777"/>
          </a:xfrm>
          <a:prstGeom prst="rect">
            <a:avLst/>
          </a:prstGeom>
          <a:noFill/>
        </p:spPr>
        <p:txBody>
          <a:bodyPr wrap="square" rtlCol="0">
            <a:spAutoFit/>
          </a:bodyPr>
          <a:lstStyle/>
          <a:p>
            <a:r>
              <a:rPr lang="en-AU" sz="1400" dirty="0">
                <a:hlinkClick r:id="rId2"/>
              </a:rPr>
              <a:t>http://portals.flexicadastre.com/png</a:t>
            </a:r>
            <a:r>
              <a:rPr lang="en-AU" sz="1400" dirty="0" smtClean="0">
                <a:hlinkClick r:id="rId2"/>
              </a:rPr>
              <a:t>/</a:t>
            </a:r>
            <a:r>
              <a:rPr lang="en-AU" sz="1400" dirty="0" smtClean="0"/>
              <a:t> </a:t>
            </a:r>
            <a:endParaRPr lang="en-AU" sz="14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451" y="2157124"/>
            <a:ext cx="7002993" cy="3455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r>
              <a:rPr lang="en-AU" smtClean="0"/>
              <a:t>10/12/2013</a:t>
            </a:r>
            <a:endParaRPr lang="en-AU"/>
          </a:p>
        </p:txBody>
      </p:sp>
      <p:sp>
        <p:nvSpPr>
          <p:cNvPr id="4" name="Slide Number Placeholder 3"/>
          <p:cNvSpPr>
            <a:spLocks noGrp="1"/>
          </p:cNvSpPr>
          <p:nvPr>
            <p:ph type="sldNum" sz="quarter" idx="12"/>
          </p:nvPr>
        </p:nvSpPr>
        <p:spPr/>
        <p:txBody>
          <a:bodyPr/>
          <a:lstStyle/>
          <a:p>
            <a:fld id="{9A6F49D7-DAA1-43FE-91A5-3813EEB66336}" type="slidenum">
              <a:rPr lang="en-AU" smtClean="0"/>
              <a:t>17</a:t>
            </a:fld>
            <a:endParaRPr lang="en-AU"/>
          </a:p>
        </p:txBody>
      </p:sp>
      <p:sp>
        <p:nvSpPr>
          <p:cNvPr id="5" name="TextBox 4"/>
          <p:cNvSpPr txBox="1"/>
          <p:nvPr/>
        </p:nvSpPr>
        <p:spPr>
          <a:xfrm>
            <a:off x="602451" y="260648"/>
            <a:ext cx="6840760" cy="1631216"/>
          </a:xfrm>
          <a:prstGeom prst="rect">
            <a:avLst/>
          </a:prstGeom>
        </p:spPr>
        <p:txBody>
          <a:bodyPr vert="horz" lIns="0" rIns="0" bIns="0" anchor="b">
            <a:normAutofit/>
          </a:bodyPr>
          <a:lstStyle>
            <a:lvl1pPr>
              <a:spcBef>
                <a:spcPct val="0"/>
              </a:spcBef>
              <a:buNone/>
              <a:defRPr kumimoji="0" sz="5000" b="0">
                <a:ln>
                  <a:noFill/>
                </a:ln>
                <a:solidFill>
                  <a:schemeClr val="tx2"/>
                </a:solidFill>
                <a:effectLst/>
                <a:latin typeface="+mj-lt"/>
                <a:ea typeface="+mj-ea"/>
                <a:cs typeface="+mj-cs"/>
              </a:defRPr>
            </a:lvl1pPr>
          </a:lstStyle>
          <a:p>
            <a:r>
              <a:rPr lang="en-AU" dirty="0" err="1"/>
              <a:t>Em</a:t>
            </a:r>
            <a:r>
              <a:rPr lang="en-AU" dirty="0"/>
              <a:t> </a:t>
            </a:r>
            <a:r>
              <a:rPr lang="en-AU" dirty="0" err="1"/>
              <a:t>tasol</a:t>
            </a:r>
            <a:r>
              <a:rPr lang="en-AU" dirty="0"/>
              <a:t>… </a:t>
            </a:r>
            <a:r>
              <a:rPr lang="en-AU" dirty="0" err="1"/>
              <a:t>na</a:t>
            </a:r>
            <a:r>
              <a:rPr lang="en-AU" dirty="0"/>
              <a:t> </a:t>
            </a:r>
            <a:r>
              <a:rPr lang="en-AU" dirty="0" err="1"/>
              <a:t>tenku</a:t>
            </a:r>
            <a:endParaRPr lang="en-AU" dirty="0"/>
          </a:p>
        </p:txBody>
      </p:sp>
    </p:spTree>
    <p:extLst>
      <p:ext uri="{BB962C8B-B14F-4D97-AF65-F5344CB8AC3E}">
        <p14:creationId xmlns:p14="http://schemas.microsoft.com/office/powerpoint/2010/main" val="1316082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we came from…</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Mining (Bougainville Copper Agreement) Act 1967 </a:t>
            </a:r>
          </a:p>
          <a:p>
            <a:r>
              <a:rPr lang="en-AU" dirty="0" smtClean="0"/>
              <a:t>1975 Gained Independence from Australia </a:t>
            </a:r>
          </a:p>
          <a:p>
            <a:pPr lvl="1"/>
            <a:r>
              <a:rPr lang="en-AU" dirty="0" smtClean="0"/>
              <a:t>Constitution &amp; National Goals</a:t>
            </a:r>
          </a:p>
          <a:p>
            <a:r>
              <a:rPr lang="en-AU" dirty="0" smtClean="0"/>
              <a:t>Mining (Ok </a:t>
            </a:r>
            <a:r>
              <a:rPr lang="en-AU" dirty="0" err="1" smtClean="0"/>
              <a:t>Tedi</a:t>
            </a:r>
            <a:r>
              <a:rPr lang="en-AU" dirty="0" smtClean="0"/>
              <a:t> Agreements) Act 1976</a:t>
            </a:r>
          </a:p>
          <a:p>
            <a:r>
              <a:rPr lang="en-AU" dirty="0" smtClean="0"/>
              <a:t>Environmental Planning Act 1978</a:t>
            </a:r>
          </a:p>
          <a:p>
            <a:r>
              <a:rPr lang="en-AU" dirty="0" smtClean="0"/>
              <a:t>Environmental Contaminants Act 1978</a:t>
            </a:r>
          </a:p>
          <a:p>
            <a:r>
              <a:rPr lang="en-AU" dirty="0" smtClean="0"/>
              <a:t>Conservation Areas Act 1978</a:t>
            </a:r>
          </a:p>
          <a:p>
            <a:r>
              <a:rPr lang="en-AU" dirty="0" smtClean="0"/>
              <a:t>1988 Start of 10year civil war relating to </a:t>
            </a:r>
            <a:r>
              <a:rPr lang="en-AU" dirty="0" err="1" smtClean="0"/>
              <a:t>Panguna</a:t>
            </a:r>
            <a:r>
              <a:rPr lang="en-AU" dirty="0" smtClean="0"/>
              <a:t> mine Bougainville Is.</a:t>
            </a:r>
            <a:r>
              <a:rPr lang="en-AU" dirty="0"/>
              <a:t> </a:t>
            </a:r>
            <a:endParaRPr lang="en-AU" dirty="0" smtClean="0"/>
          </a:p>
          <a:p>
            <a:r>
              <a:rPr lang="en-AU" dirty="0" smtClean="0"/>
              <a:t>Environmental </a:t>
            </a:r>
            <a:r>
              <a:rPr lang="en-AU" dirty="0"/>
              <a:t>Planning Regulations 1992</a:t>
            </a:r>
          </a:p>
          <a:p>
            <a:r>
              <a:rPr lang="en-AU" dirty="0"/>
              <a:t>Water Resources Act 1992</a:t>
            </a:r>
          </a:p>
          <a:p>
            <a:r>
              <a:rPr lang="en-AU" dirty="0" smtClean="0"/>
              <a:t>Mining Act 1992</a:t>
            </a:r>
          </a:p>
          <a:p>
            <a:endParaRPr lang="en-AU" dirty="0" smtClean="0"/>
          </a:p>
          <a:p>
            <a:pPr lvl="1"/>
            <a:endParaRPr lang="en-AU" dirty="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2</a:t>
            </a:fld>
            <a:endParaRPr lang="en-AU"/>
          </a:p>
        </p:txBody>
      </p:sp>
    </p:spTree>
    <p:extLst>
      <p:ext uri="{BB962C8B-B14F-4D97-AF65-F5344CB8AC3E}">
        <p14:creationId xmlns:p14="http://schemas.microsoft.com/office/powerpoint/2010/main" val="1076126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Here we are…</a:t>
            </a:r>
            <a:endParaRPr lang="en-AU" dirty="0"/>
          </a:p>
        </p:txBody>
      </p:sp>
      <p:sp>
        <p:nvSpPr>
          <p:cNvPr id="3" name="Content Placeholder 2"/>
          <p:cNvSpPr>
            <a:spLocks noGrp="1"/>
          </p:cNvSpPr>
          <p:nvPr>
            <p:ph idx="1"/>
          </p:nvPr>
        </p:nvSpPr>
        <p:spPr/>
        <p:txBody>
          <a:bodyPr>
            <a:normAutofit fontScale="92500" lnSpcReduction="10000"/>
          </a:bodyPr>
          <a:lstStyle/>
          <a:p>
            <a:pPr marL="0" indent="0">
              <a:buNone/>
            </a:pPr>
            <a:r>
              <a:rPr lang="en-AU" dirty="0" smtClean="0"/>
              <a:t>Legislation and Policy on Mining &amp; Environment</a:t>
            </a:r>
          </a:p>
          <a:p>
            <a:pPr marL="1371600" lvl="2" indent="-457200">
              <a:buFont typeface="+mj-lt"/>
              <a:buAutoNum type="arabicPeriod"/>
            </a:pPr>
            <a:r>
              <a:rPr lang="en-AU" dirty="0" smtClean="0"/>
              <a:t>Mining Act 1992</a:t>
            </a:r>
          </a:p>
          <a:p>
            <a:pPr marL="1371600" lvl="2" indent="-457200">
              <a:buFont typeface="+mj-lt"/>
              <a:buAutoNum type="arabicPeriod"/>
            </a:pPr>
            <a:r>
              <a:rPr lang="en-AU" dirty="0" smtClean="0"/>
              <a:t>Mining Safety 1977</a:t>
            </a:r>
          </a:p>
          <a:p>
            <a:pPr marL="1371600" lvl="2" indent="-457200">
              <a:buFont typeface="+mj-lt"/>
              <a:buAutoNum type="arabicPeriod"/>
            </a:pPr>
            <a:r>
              <a:rPr lang="en-AU" dirty="0" smtClean="0"/>
              <a:t>Mining Policy 1997</a:t>
            </a:r>
          </a:p>
          <a:p>
            <a:pPr marL="1371600" lvl="2" indent="-457200">
              <a:buFont typeface="+mj-lt"/>
              <a:buAutoNum type="arabicPeriod"/>
            </a:pPr>
            <a:r>
              <a:rPr lang="en-AU" dirty="0" smtClean="0"/>
              <a:t>Environment Act 2000</a:t>
            </a:r>
          </a:p>
          <a:p>
            <a:pPr lvl="5"/>
            <a:r>
              <a:rPr lang="en-AU" dirty="0"/>
              <a:t>Conservation Areas Act 1978</a:t>
            </a:r>
            <a:endParaRPr lang="en-AU" dirty="0" smtClean="0"/>
          </a:p>
          <a:p>
            <a:pPr marL="1371600" lvl="2" indent="-457200">
              <a:buFont typeface="+mj-lt"/>
              <a:buAutoNum type="arabicPeriod"/>
            </a:pPr>
            <a:r>
              <a:rPr lang="en-AU" dirty="0" smtClean="0"/>
              <a:t>Environment (Prescribed Activities) Regulation 2002</a:t>
            </a:r>
          </a:p>
          <a:p>
            <a:pPr marL="1371600" lvl="2" indent="-457200">
              <a:buFont typeface="+mj-lt"/>
              <a:buAutoNum type="arabicPeriod"/>
            </a:pPr>
            <a:r>
              <a:rPr lang="en-AU" dirty="0" smtClean="0"/>
              <a:t>Environment (Permits &amp; Transitional) Regulation 2002</a:t>
            </a:r>
          </a:p>
          <a:p>
            <a:pPr marL="1371600" lvl="2" indent="-457200">
              <a:buFont typeface="+mj-lt"/>
              <a:buAutoNum type="arabicPeriod"/>
            </a:pPr>
            <a:r>
              <a:rPr lang="en-AU" dirty="0" smtClean="0"/>
              <a:t>Environment (Fees &amp; Charges) Regulation 2002</a:t>
            </a:r>
            <a:endParaRPr lang="en-AU" dirty="0" smtClean="0"/>
          </a:p>
          <a:p>
            <a:pPr marL="1371600" lvl="2" indent="-457200">
              <a:buFont typeface="+mj-lt"/>
              <a:buAutoNum type="arabicPeriod"/>
            </a:pPr>
            <a:r>
              <a:rPr lang="en-AU" dirty="0" smtClean="0"/>
              <a:t>Income Tax Act</a:t>
            </a:r>
          </a:p>
          <a:p>
            <a:pPr marL="1371600" lvl="2" indent="-457200">
              <a:buFont typeface="+mj-lt"/>
              <a:buAutoNum type="arabicPeriod"/>
            </a:pPr>
            <a:r>
              <a:rPr lang="en-AU" dirty="0" smtClean="0"/>
              <a:t>Foreign Exchange Act &amp; Regulations</a:t>
            </a:r>
          </a:p>
          <a:p>
            <a:pPr marL="1371600" lvl="2" indent="-457200">
              <a:buFont typeface="+mj-lt"/>
              <a:buAutoNum type="arabicPeriod"/>
            </a:pPr>
            <a:r>
              <a:rPr lang="en-AU" dirty="0" smtClean="0"/>
              <a:t>Land Act</a:t>
            </a:r>
          </a:p>
          <a:p>
            <a:pPr marL="1371600" lvl="2" indent="-457200">
              <a:buFont typeface="+mj-lt"/>
              <a:buAutoNum type="arabicPeriod"/>
            </a:pPr>
            <a:r>
              <a:rPr lang="en-AU" dirty="0" smtClean="0"/>
              <a:t>Customs Act</a:t>
            </a:r>
          </a:p>
          <a:p>
            <a:pPr lvl="2"/>
            <a:endParaRPr lang="en-AU" dirty="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3</a:t>
            </a:fld>
            <a:endParaRPr lang="en-AU"/>
          </a:p>
        </p:txBody>
      </p:sp>
    </p:spTree>
    <p:extLst>
      <p:ext uri="{BB962C8B-B14F-4D97-AF65-F5344CB8AC3E}">
        <p14:creationId xmlns:p14="http://schemas.microsoft.com/office/powerpoint/2010/main" val="1795810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Application of Laws</a:t>
            </a:r>
            <a:endParaRPr lang="en-AU" dirty="0"/>
          </a:p>
        </p:txBody>
      </p:sp>
      <p:sp>
        <p:nvSpPr>
          <p:cNvPr id="3" name="Content Placeholder 2"/>
          <p:cNvSpPr>
            <a:spLocks noGrp="1"/>
          </p:cNvSpPr>
          <p:nvPr>
            <p:ph idx="1"/>
          </p:nvPr>
        </p:nvSpPr>
        <p:spPr/>
        <p:txBody>
          <a:bodyPr>
            <a:normAutofit fontScale="77500" lnSpcReduction="20000"/>
          </a:bodyPr>
          <a:lstStyle/>
          <a:p>
            <a:r>
              <a:rPr lang="en-AU" dirty="0"/>
              <a:t>Definition of Deep Sea Mining in PNG </a:t>
            </a:r>
            <a:r>
              <a:rPr lang="en-AU" dirty="0" smtClean="0"/>
              <a:t>is informed by the Mining Act 1992’s definition of land. </a:t>
            </a:r>
          </a:p>
          <a:p>
            <a:pPr lvl="1"/>
            <a:r>
              <a:rPr lang="en-AU" dirty="0" smtClean="0"/>
              <a:t>Land under sea is ‘Land’</a:t>
            </a:r>
          </a:p>
          <a:p>
            <a:pPr lvl="1"/>
            <a:r>
              <a:rPr lang="en-AU" dirty="0" smtClean="0"/>
              <a:t>Mining of any form on land is considered mining</a:t>
            </a:r>
          </a:p>
          <a:p>
            <a:pPr lvl="1"/>
            <a:r>
              <a:rPr lang="en-AU" dirty="0" smtClean="0"/>
              <a:t>Mine Feasibility Study </a:t>
            </a:r>
          </a:p>
          <a:p>
            <a:pPr lvl="2"/>
            <a:r>
              <a:rPr lang="en-AU" dirty="0" smtClean="0"/>
              <a:t>Geological Resources Estimates, </a:t>
            </a:r>
            <a:r>
              <a:rPr lang="en-AU" dirty="0" err="1" smtClean="0"/>
              <a:t>Capex,Opex</a:t>
            </a:r>
            <a:r>
              <a:rPr lang="en-AU" dirty="0" smtClean="0"/>
              <a:t>, Environment, Socio-economic</a:t>
            </a:r>
          </a:p>
          <a:p>
            <a:r>
              <a:rPr lang="en-AU" dirty="0" smtClean="0"/>
              <a:t>Environmental Considerations</a:t>
            </a:r>
          </a:p>
          <a:p>
            <a:pPr lvl="1"/>
            <a:r>
              <a:rPr lang="en-AU" dirty="0" smtClean="0"/>
              <a:t>Environment Permit is pre-requisite to granting of mining lease</a:t>
            </a:r>
          </a:p>
          <a:p>
            <a:pPr lvl="1"/>
            <a:r>
              <a:rPr lang="en-AU" dirty="0" smtClean="0"/>
              <a:t>Environment Act 2000 is applied</a:t>
            </a:r>
          </a:p>
          <a:p>
            <a:pPr lvl="2"/>
            <a:r>
              <a:rPr lang="en-AU" dirty="0" smtClean="0"/>
              <a:t>Environmental &amp; Socio-Economic impact assessments included</a:t>
            </a:r>
          </a:p>
          <a:p>
            <a:r>
              <a:rPr lang="en-AU" dirty="0" smtClean="0"/>
              <a:t>Benefit Sharing</a:t>
            </a:r>
          </a:p>
          <a:p>
            <a:pPr lvl="1"/>
            <a:r>
              <a:rPr lang="en-AU" dirty="0" smtClean="0"/>
              <a:t>Determined by Several government policies &amp; agencies</a:t>
            </a:r>
          </a:p>
          <a:p>
            <a:pPr lvl="1"/>
            <a:r>
              <a:rPr lang="en-AU" dirty="0" smtClean="0"/>
              <a:t>Requires a collaborative effort &amp; transparent monitoring and evaluation.</a:t>
            </a:r>
          </a:p>
          <a:p>
            <a:endParaRPr lang="en-AU" dirty="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4</a:t>
            </a:fld>
            <a:endParaRPr lang="en-AU"/>
          </a:p>
        </p:txBody>
      </p:sp>
    </p:spTree>
    <p:extLst>
      <p:ext uri="{BB962C8B-B14F-4D97-AF65-F5344CB8AC3E}">
        <p14:creationId xmlns:p14="http://schemas.microsoft.com/office/powerpoint/2010/main" val="3421303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Management</a:t>
            </a:r>
            <a:endParaRPr lang="en-AU" dirty="0"/>
          </a:p>
        </p:txBody>
      </p:sp>
      <p:sp>
        <p:nvSpPr>
          <p:cNvPr id="3" name="Content Placeholder 2"/>
          <p:cNvSpPr>
            <a:spLocks noGrp="1"/>
          </p:cNvSpPr>
          <p:nvPr>
            <p:ph idx="1"/>
          </p:nvPr>
        </p:nvSpPr>
        <p:spPr/>
        <p:txBody>
          <a:bodyPr/>
          <a:lstStyle/>
          <a:p>
            <a:r>
              <a:rPr lang="en-AU" dirty="0" smtClean="0"/>
              <a:t>Dual systems</a:t>
            </a:r>
          </a:p>
          <a:p>
            <a:pPr marL="850392" lvl="1" indent="-457200">
              <a:buFont typeface="+mj-lt"/>
              <a:buAutoNum type="arabicPeriod"/>
            </a:pPr>
            <a:r>
              <a:rPr lang="en-AU" dirty="0" smtClean="0"/>
              <a:t>Ok </a:t>
            </a:r>
            <a:r>
              <a:rPr lang="en-AU" dirty="0" err="1" smtClean="0"/>
              <a:t>Tedi</a:t>
            </a:r>
            <a:r>
              <a:rPr lang="en-AU" dirty="0" smtClean="0"/>
              <a:t> &amp; Bougainville </a:t>
            </a:r>
          </a:p>
          <a:p>
            <a:pPr lvl="2"/>
            <a:r>
              <a:rPr lang="en-AU" dirty="0" smtClean="0"/>
              <a:t>Ok </a:t>
            </a:r>
            <a:r>
              <a:rPr lang="en-AU" dirty="0" err="1" smtClean="0"/>
              <a:t>Tedi</a:t>
            </a:r>
            <a:r>
              <a:rPr lang="en-AU" dirty="0" smtClean="0"/>
              <a:t> Change Notices – Environment Regime (Environment </a:t>
            </a:r>
            <a:r>
              <a:rPr lang="en-AU" dirty="0" err="1" smtClean="0"/>
              <a:t>Permit+Environment</a:t>
            </a:r>
            <a:r>
              <a:rPr lang="en-AU" dirty="0" smtClean="0"/>
              <a:t> Management Plan in one)</a:t>
            </a:r>
          </a:p>
          <a:p>
            <a:pPr marL="850392" lvl="1" indent="-457200">
              <a:buFont typeface="+mj-lt"/>
              <a:buAutoNum type="arabicPeriod"/>
            </a:pPr>
            <a:r>
              <a:rPr lang="en-AU" dirty="0" smtClean="0"/>
              <a:t>All other mines</a:t>
            </a:r>
          </a:p>
          <a:p>
            <a:pPr lvl="2"/>
            <a:r>
              <a:rPr lang="en-AU" dirty="0" smtClean="0"/>
              <a:t>Environment Permit</a:t>
            </a:r>
          </a:p>
          <a:p>
            <a:pPr lvl="2"/>
            <a:r>
              <a:rPr lang="en-AU" dirty="0" smtClean="0"/>
              <a:t>Environmental Management Plans developed as conditions of permit after EIS is assessed and approved.</a:t>
            </a:r>
          </a:p>
          <a:p>
            <a:r>
              <a:rPr lang="en-AU" dirty="0" smtClean="0"/>
              <a:t>Influenced by developmental goals</a:t>
            </a:r>
            <a:endParaRPr lang="en-AU" dirty="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5</a:t>
            </a:fld>
            <a:endParaRPr lang="en-AU"/>
          </a:p>
        </p:txBody>
      </p:sp>
    </p:spTree>
    <p:extLst>
      <p:ext uri="{BB962C8B-B14F-4D97-AF65-F5344CB8AC3E}">
        <p14:creationId xmlns:p14="http://schemas.microsoft.com/office/powerpoint/2010/main" val="1438609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PNG Going forward…</a:t>
            </a:r>
            <a:endParaRPr lang="en-AU" dirty="0"/>
          </a:p>
        </p:txBody>
      </p:sp>
      <p:sp>
        <p:nvSpPr>
          <p:cNvPr id="3" name="Content Placeholder 2"/>
          <p:cNvSpPr>
            <a:spLocks noGrp="1"/>
          </p:cNvSpPr>
          <p:nvPr>
            <p:ph idx="1"/>
          </p:nvPr>
        </p:nvSpPr>
        <p:spPr/>
        <p:txBody>
          <a:bodyPr>
            <a:normAutofit/>
          </a:bodyPr>
          <a:lstStyle/>
          <a:p>
            <a:r>
              <a:rPr lang="en-AU" dirty="0" smtClean="0"/>
              <a:t>Vision 2050 – Healthy Wealthy Happy Safe </a:t>
            </a:r>
          </a:p>
          <a:p>
            <a:r>
              <a:rPr lang="en-AU" dirty="0" smtClean="0"/>
              <a:t>PNG Strategic Development Plan 2010-2030</a:t>
            </a:r>
          </a:p>
          <a:p>
            <a:pPr lvl="1"/>
            <a:r>
              <a:rPr lang="en-AU" dirty="0" smtClean="0"/>
              <a:t>Targets a Double income from mining sector by 2030</a:t>
            </a:r>
          </a:p>
          <a:p>
            <a:pPr lvl="1"/>
            <a:r>
              <a:rPr lang="en-AU" dirty="0" smtClean="0"/>
              <a:t>Whole Mining Regime under review</a:t>
            </a:r>
          </a:p>
          <a:p>
            <a:pPr lvl="2"/>
            <a:r>
              <a:rPr lang="en-AU" dirty="0" smtClean="0"/>
              <a:t>Expected enactment by June 2014</a:t>
            </a:r>
          </a:p>
          <a:p>
            <a:pPr lvl="2"/>
            <a:r>
              <a:rPr lang="en-AU" dirty="0" smtClean="0"/>
              <a:t>Offshore </a:t>
            </a:r>
            <a:r>
              <a:rPr lang="en-AU" dirty="0"/>
              <a:t>Mining </a:t>
            </a:r>
            <a:r>
              <a:rPr lang="en-AU" dirty="0" smtClean="0"/>
              <a:t>Policy</a:t>
            </a:r>
          </a:p>
          <a:p>
            <a:pPr lvl="1"/>
            <a:r>
              <a:rPr lang="en-AU" dirty="0" smtClean="0"/>
              <a:t>Depends on political stability</a:t>
            </a:r>
          </a:p>
          <a:p>
            <a:pPr marL="342900" lvl="2" indent="-342900"/>
            <a:endParaRPr lang="en-AU" dirty="0" smtClean="0"/>
          </a:p>
          <a:p>
            <a:pPr marL="0" lvl="2" indent="0">
              <a:buNone/>
            </a:pPr>
            <a:r>
              <a:rPr lang="en-AU" dirty="0" smtClean="0">
                <a:solidFill>
                  <a:schemeClr val="accent1"/>
                </a:solidFill>
              </a:rPr>
              <a:t>Challenge of reaching mining target and translating that income  into tangible benefits to people resulting in Vision 2050.</a:t>
            </a:r>
            <a:endParaRPr lang="en-AU" dirty="0">
              <a:solidFill>
                <a:schemeClr val="accent1"/>
              </a:solidFill>
            </a:endParaRPr>
          </a:p>
          <a:p>
            <a:pPr lvl="1"/>
            <a:endParaRPr lang="en-AU" dirty="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6</a:t>
            </a:fld>
            <a:endParaRPr lang="en-AU"/>
          </a:p>
        </p:txBody>
      </p:sp>
    </p:spTree>
    <p:extLst>
      <p:ext uri="{BB962C8B-B14F-4D97-AF65-F5344CB8AC3E}">
        <p14:creationId xmlns:p14="http://schemas.microsoft.com/office/powerpoint/2010/main" val="1658384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AU" dirty="0" smtClean="0"/>
              <a:t>The O’Neill Government – political stability, consolidation &amp; investment…</a:t>
            </a:r>
            <a:endParaRPr lang="en-AU" dirty="0"/>
          </a:p>
        </p:txBody>
      </p:sp>
      <p:sp>
        <p:nvSpPr>
          <p:cNvPr id="3" name="Content Placeholder 2"/>
          <p:cNvSpPr>
            <a:spLocks noGrp="1"/>
          </p:cNvSpPr>
          <p:nvPr>
            <p:ph idx="1"/>
          </p:nvPr>
        </p:nvSpPr>
        <p:spPr/>
        <p:txBody>
          <a:bodyPr/>
          <a:lstStyle/>
          <a:p>
            <a:r>
              <a:rPr lang="en-AU" dirty="0"/>
              <a:t>Constitutional changes passed – providing confidence for stable Government </a:t>
            </a:r>
          </a:p>
          <a:p>
            <a:r>
              <a:rPr lang="en-AU" dirty="0"/>
              <a:t>Expansionary fiscal policy</a:t>
            </a:r>
          </a:p>
          <a:p>
            <a:r>
              <a:rPr lang="en-AU" dirty="0"/>
              <a:t>Infrastructure focus underway, especially vital road upgrades i.e. Highlands Highway.</a:t>
            </a:r>
          </a:p>
          <a:p>
            <a:r>
              <a:rPr lang="en-AU" dirty="0"/>
              <a:t>Anti corruption initiatives</a:t>
            </a:r>
          </a:p>
          <a:p>
            <a:endParaRPr lang="en-AU" dirty="0"/>
          </a:p>
        </p:txBody>
      </p:sp>
      <p:sp>
        <p:nvSpPr>
          <p:cNvPr id="5" name="Date Placeholder 4"/>
          <p:cNvSpPr>
            <a:spLocks noGrp="1"/>
          </p:cNvSpPr>
          <p:nvPr>
            <p:ph type="dt" sz="half" idx="10"/>
          </p:nvPr>
        </p:nvSpPr>
        <p:spPr/>
        <p:txBody>
          <a:bodyPr/>
          <a:lstStyle/>
          <a:p>
            <a:r>
              <a:rPr lang="en-AU" smtClean="0"/>
              <a:t>10/12/2013</a:t>
            </a:r>
            <a:endParaRPr lang="en-AU"/>
          </a:p>
        </p:txBody>
      </p:sp>
      <p:sp>
        <p:nvSpPr>
          <p:cNvPr id="6" name="Slide Number Placeholder 5"/>
          <p:cNvSpPr>
            <a:spLocks noGrp="1"/>
          </p:cNvSpPr>
          <p:nvPr>
            <p:ph type="sldNum" sz="quarter" idx="12"/>
          </p:nvPr>
        </p:nvSpPr>
        <p:spPr/>
        <p:txBody>
          <a:bodyPr/>
          <a:lstStyle/>
          <a:p>
            <a:fld id="{9A6F49D7-DAA1-43FE-91A5-3813EEB66336}" type="slidenum">
              <a:rPr lang="en-AU" smtClean="0"/>
              <a:t>7</a:t>
            </a:fld>
            <a:endParaRPr lang="en-AU"/>
          </a:p>
        </p:txBody>
      </p:sp>
    </p:spTree>
    <p:extLst>
      <p:ext uri="{BB962C8B-B14F-4D97-AF65-F5344CB8AC3E}">
        <p14:creationId xmlns:p14="http://schemas.microsoft.com/office/powerpoint/2010/main" val="1573853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38328"/>
            <a:ext cx="8229600" cy="1252728"/>
          </a:xfrm>
        </p:spPr>
        <p:txBody>
          <a:bodyPr>
            <a:normAutofit/>
          </a:bodyPr>
          <a:lstStyle/>
          <a:p>
            <a:pPr algn="r"/>
            <a:r>
              <a:rPr lang="en-AU" dirty="0" smtClean="0"/>
              <a:t>Anti – corruption agenda </a:t>
            </a:r>
            <a:endParaRPr lang="en-AU" dirty="0"/>
          </a:p>
        </p:txBody>
      </p:sp>
      <p:sp>
        <p:nvSpPr>
          <p:cNvPr id="4" name="Content Placeholder 2"/>
          <p:cNvSpPr>
            <a:spLocks noGrp="1"/>
          </p:cNvSpPr>
          <p:nvPr>
            <p:ph idx="1"/>
          </p:nvPr>
        </p:nvSpPr>
        <p:spPr>
          <a:xfrm>
            <a:off x="755576" y="1844824"/>
            <a:ext cx="7408333" cy="3450696"/>
          </a:xfrm>
        </p:spPr>
        <p:txBody>
          <a:bodyPr>
            <a:normAutofit fontScale="92500" lnSpcReduction="10000"/>
          </a:bodyPr>
          <a:lstStyle/>
          <a:p>
            <a:r>
              <a:rPr lang="en-AU" dirty="0" smtClean="0"/>
              <a:t>Taskforce Sweep – corruption &amp; fraud investigation unit</a:t>
            </a:r>
          </a:p>
          <a:p>
            <a:r>
              <a:rPr lang="en-AU" dirty="0" smtClean="0"/>
              <a:t>Independent Commission against Corruption to be established</a:t>
            </a:r>
          </a:p>
          <a:p>
            <a:r>
              <a:rPr lang="en-AU" dirty="0" smtClean="0"/>
              <a:t>Public Prosecutor establishes a ‘Serious Corruption &amp; Dishonesty </a:t>
            </a:r>
            <a:r>
              <a:rPr lang="en-AU" dirty="0"/>
              <a:t>U</a:t>
            </a:r>
            <a:r>
              <a:rPr lang="en-AU" dirty="0" smtClean="0"/>
              <a:t>nit’</a:t>
            </a:r>
          </a:p>
          <a:p>
            <a:r>
              <a:rPr lang="en-AU" dirty="0" smtClean="0"/>
              <a:t>The Unit will prosecute offences of misappropriation and official corruption + Taskforce Sweep matters</a:t>
            </a:r>
          </a:p>
          <a:p>
            <a:r>
              <a:rPr lang="en-AU" dirty="0" smtClean="0"/>
              <a:t>Initiatives for greater public disclosure</a:t>
            </a:r>
            <a:endParaRPr lang="en-AU" dirty="0"/>
          </a:p>
        </p:txBody>
      </p:sp>
      <p:sp>
        <p:nvSpPr>
          <p:cNvPr id="2" name="Date Placeholder 1"/>
          <p:cNvSpPr>
            <a:spLocks noGrp="1"/>
          </p:cNvSpPr>
          <p:nvPr>
            <p:ph type="dt" sz="half" idx="10"/>
          </p:nvPr>
        </p:nvSpPr>
        <p:spPr/>
        <p:txBody>
          <a:bodyPr/>
          <a:lstStyle/>
          <a:p>
            <a:r>
              <a:rPr lang="en-AU" smtClean="0"/>
              <a:t>10/12/2013</a:t>
            </a:r>
            <a:endParaRPr lang="en-AU"/>
          </a:p>
        </p:txBody>
      </p:sp>
      <p:sp>
        <p:nvSpPr>
          <p:cNvPr id="3" name="Slide Number Placeholder 2"/>
          <p:cNvSpPr>
            <a:spLocks noGrp="1"/>
          </p:cNvSpPr>
          <p:nvPr>
            <p:ph type="sldNum" sz="quarter" idx="12"/>
          </p:nvPr>
        </p:nvSpPr>
        <p:spPr/>
        <p:txBody>
          <a:bodyPr/>
          <a:lstStyle/>
          <a:p>
            <a:fld id="{9A6F49D7-DAA1-43FE-91A5-3813EEB66336}" type="slidenum">
              <a:rPr lang="en-AU" smtClean="0"/>
              <a:t>8</a:t>
            </a:fld>
            <a:endParaRPr lang="en-AU"/>
          </a:p>
        </p:txBody>
      </p:sp>
    </p:spTree>
    <p:extLst>
      <p:ext uri="{BB962C8B-B14F-4D97-AF65-F5344CB8AC3E}">
        <p14:creationId xmlns:p14="http://schemas.microsoft.com/office/powerpoint/2010/main" val="4043493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EITI</a:t>
            </a:r>
            <a:endParaRPr lang="en-AU" dirty="0"/>
          </a:p>
        </p:txBody>
      </p:sp>
      <p:sp>
        <p:nvSpPr>
          <p:cNvPr id="2" name="Content Placeholder 1"/>
          <p:cNvSpPr>
            <a:spLocks noGrp="1"/>
          </p:cNvSpPr>
          <p:nvPr>
            <p:ph idx="1"/>
          </p:nvPr>
        </p:nvSpPr>
        <p:spPr/>
        <p:txBody>
          <a:bodyPr>
            <a:normAutofit/>
          </a:bodyPr>
          <a:lstStyle/>
          <a:p>
            <a:r>
              <a:rPr lang="en-AU" dirty="0" smtClean="0"/>
              <a:t>Extractive Industries Transparency Initiative</a:t>
            </a:r>
          </a:p>
          <a:p>
            <a:r>
              <a:rPr lang="en-AU" dirty="0" smtClean="0"/>
              <a:t>PNG targeting December 2013 as application date for candidate country status</a:t>
            </a:r>
          </a:p>
          <a:p>
            <a:r>
              <a:rPr lang="en-AU" dirty="0" smtClean="0"/>
              <a:t>Includes revenue disclosure</a:t>
            </a:r>
          </a:p>
          <a:p>
            <a:r>
              <a:rPr lang="en-AU" dirty="0" smtClean="0"/>
              <a:t>Public disclosure of mining sector licence and agreement information</a:t>
            </a:r>
          </a:p>
          <a:p>
            <a:r>
              <a:rPr lang="en-AU" dirty="0" smtClean="0"/>
              <a:t>EITI capacity will be built into the new mineral tenements management system </a:t>
            </a:r>
            <a:r>
              <a:rPr lang="en-AU" dirty="0" smtClean="0"/>
              <a:t>– </a:t>
            </a:r>
            <a:r>
              <a:rPr lang="en-AU" dirty="0" err="1" smtClean="0"/>
              <a:t>Flexicadastre</a:t>
            </a:r>
            <a:r>
              <a:rPr lang="en-AU" dirty="0" smtClean="0"/>
              <a:t> (World Bank Technical </a:t>
            </a:r>
            <a:r>
              <a:rPr lang="en-AU" dirty="0" err="1" smtClean="0"/>
              <a:t>Assisstance</a:t>
            </a:r>
            <a:r>
              <a:rPr lang="en-AU" dirty="0" smtClean="0"/>
              <a:t>)</a:t>
            </a:r>
            <a:endParaRPr lang="en-AU" dirty="0"/>
          </a:p>
        </p:txBody>
      </p:sp>
      <p:sp>
        <p:nvSpPr>
          <p:cNvPr id="4" name="Date Placeholder 3"/>
          <p:cNvSpPr>
            <a:spLocks noGrp="1"/>
          </p:cNvSpPr>
          <p:nvPr>
            <p:ph type="dt" sz="half" idx="10"/>
          </p:nvPr>
        </p:nvSpPr>
        <p:spPr/>
        <p:txBody>
          <a:bodyPr/>
          <a:lstStyle/>
          <a:p>
            <a:r>
              <a:rPr lang="en-AU" smtClean="0"/>
              <a:t>10/12/2013</a:t>
            </a:r>
            <a:endParaRPr lang="en-AU"/>
          </a:p>
        </p:txBody>
      </p:sp>
      <p:sp>
        <p:nvSpPr>
          <p:cNvPr id="5" name="Slide Number Placeholder 4"/>
          <p:cNvSpPr>
            <a:spLocks noGrp="1"/>
          </p:cNvSpPr>
          <p:nvPr>
            <p:ph type="sldNum" sz="quarter" idx="12"/>
          </p:nvPr>
        </p:nvSpPr>
        <p:spPr/>
        <p:txBody>
          <a:bodyPr/>
          <a:lstStyle/>
          <a:p>
            <a:fld id="{9A6F49D7-DAA1-43FE-91A5-3813EEB66336}" type="slidenum">
              <a:rPr lang="en-AU" smtClean="0"/>
              <a:t>9</a:t>
            </a:fld>
            <a:endParaRPr lang="en-AU"/>
          </a:p>
        </p:txBody>
      </p:sp>
    </p:spTree>
    <p:extLst>
      <p:ext uri="{BB962C8B-B14F-4D97-AF65-F5344CB8AC3E}">
        <p14:creationId xmlns:p14="http://schemas.microsoft.com/office/powerpoint/2010/main" val="3047809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2366</TotalTime>
  <Words>990</Words>
  <Application>Microsoft Office PowerPoint</Application>
  <PresentationFormat>On-screen Show (4:3)</PresentationFormat>
  <Paragraphs>166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Papua New Guinea’s National Environmental Management Regime for Deep Sea Mineral Activities. What are the gaps and assistance needed?”</vt:lpstr>
      <vt:lpstr>Where we came from…</vt:lpstr>
      <vt:lpstr>Here we are…</vt:lpstr>
      <vt:lpstr>Application of Laws</vt:lpstr>
      <vt:lpstr>Environmental Management</vt:lpstr>
      <vt:lpstr>PNG Going forward…</vt:lpstr>
      <vt:lpstr>The O’Neill Government – political stability, consolidation &amp; investment…</vt:lpstr>
      <vt:lpstr>Anti – corruption agenda </vt:lpstr>
      <vt:lpstr>EITI</vt:lpstr>
      <vt:lpstr>Development Snap Shot</vt:lpstr>
      <vt:lpstr>PNG Economic Review: Bank of PNG</vt:lpstr>
      <vt:lpstr>New Investors run the ruler over PNG opportunities</vt:lpstr>
      <vt:lpstr>World first – leading edge technology</vt:lpstr>
      <vt:lpstr>Other opportunities</vt:lpstr>
      <vt:lpstr>Challenges</vt:lpstr>
      <vt:lpstr>Challenges cont’d</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Environmental Management Regime for Deep Sea Mineral Activities. What are the gaps and assistance needed?”</dc:title>
  <dc:creator>Gretel Orake</dc:creator>
  <cp:lastModifiedBy>Gretel Orake</cp:lastModifiedBy>
  <cp:revision>48</cp:revision>
  <dcterms:created xsi:type="dcterms:W3CDTF">2013-12-07T09:17:33Z</dcterms:created>
  <dcterms:modified xsi:type="dcterms:W3CDTF">2013-12-09T23:48:42Z</dcterms:modified>
</cp:coreProperties>
</file>