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doc" ContentType="application/msword"/>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5" r:id="rId2"/>
    <p:sldId id="283" r:id="rId3"/>
    <p:sldId id="288" r:id="rId4"/>
    <p:sldId id="298" r:id="rId5"/>
    <p:sldId id="301" r:id="rId6"/>
    <p:sldId id="302" r:id="rId7"/>
    <p:sldId id="289" r:id="rId8"/>
    <p:sldId id="290" r:id="rId9"/>
    <p:sldId id="291" r:id="rId10"/>
    <p:sldId id="292" r:id="rId11"/>
    <p:sldId id="293" r:id="rId12"/>
    <p:sldId id="296" r:id="rId13"/>
    <p:sldId id="282" r:id="rId14"/>
    <p:sldId id="286" r:id="rId15"/>
    <p:sldId id="287" r:id="rId16"/>
    <p:sldId id="319" r:id="rId17"/>
    <p:sldId id="267" r:id="rId18"/>
    <p:sldId id="268" r:id="rId19"/>
    <p:sldId id="269" r:id="rId20"/>
    <p:sldId id="270" r:id="rId21"/>
    <p:sldId id="271" r:id="rId22"/>
    <p:sldId id="272" r:id="rId23"/>
    <p:sldId id="303" r:id="rId24"/>
    <p:sldId id="304" r:id="rId25"/>
    <p:sldId id="305" r:id="rId26"/>
    <p:sldId id="306" r:id="rId27"/>
    <p:sldId id="308" r:id="rId28"/>
    <p:sldId id="309" r:id="rId29"/>
    <p:sldId id="310" r:id="rId30"/>
    <p:sldId id="311" r:id="rId31"/>
    <p:sldId id="312" r:id="rId32"/>
    <p:sldId id="318"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2" d="100"/>
          <a:sy n="72" d="100"/>
        </p:scale>
        <p:origin x="-1104"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CD2039D1-E6CE-48C0-9453-8F36AA5C176C}" type="datetimeFigureOut">
              <a:rPr lang="en-US" smtClean="0"/>
              <a:pPr/>
              <a:t>6/4/2011</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93E88FB9-6448-43AA-A656-7D95B1E0550F}"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D2039D1-E6CE-48C0-9453-8F36AA5C176C}" type="datetimeFigureOut">
              <a:rPr lang="en-US" smtClean="0"/>
              <a:pPr/>
              <a:t>6/4/2011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88FB9-6448-43AA-A656-7D95B1E0550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D2039D1-E6CE-48C0-9453-8F36AA5C176C}" type="datetimeFigureOut">
              <a:rPr lang="en-US" smtClean="0"/>
              <a:pPr/>
              <a:t>6/4/2011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88FB9-6448-43AA-A656-7D95B1E0550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D2039D1-E6CE-48C0-9453-8F36AA5C176C}" type="datetimeFigureOut">
              <a:rPr lang="en-US" smtClean="0"/>
              <a:pPr/>
              <a:t>6/4/2011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88FB9-6448-43AA-A656-7D95B1E0550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D2039D1-E6CE-48C0-9453-8F36AA5C176C}" type="datetimeFigureOut">
              <a:rPr lang="en-US" smtClean="0"/>
              <a:pPr/>
              <a:t>6/4/2011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88FB9-6448-43AA-A656-7D95B1E0550F}"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D2039D1-E6CE-48C0-9453-8F36AA5C176C}" type="datetimeFigureOut">
              <a:rPr lang="en-US" smtClean="0"/>
              <a:pPr/>
              <a:t>6/4/2011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88FB9-6448-43AA-A656-7D95B1E0550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CD2039D1-E6CE-48C0-9453-8F36AA5C176C}" type="datetimeFigureOut">
              <a:rPr lang="en-US" smtClean="0"/>
              <a:pPr/>
              <a:t>6/4/2011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E88FB9-6448-43AA-A656-7D95B1E0550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D2039D1-E6CE-48C0-9453-8F36AA5C176C}" type="datetimeFigureOut">
              <a:rPr lang="en-US" smtClean="0"/>
              <a:pPr/>
              <a:t>6/4/2011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E88FB9-6448-43AA-A656-7D95B1E0550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2039D1-E6CE-48C0-9453-8F36AA5C176C}" type="datetimeFigureOut">
              <a:rPr lang="en-US" smtClean="0"/>
              <a:pPr/>
              <a:t>6/4/2011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E88FB9-6448-43AA-A656-7D95B1E0550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D2039D1-E6CE-48C0-9453-8F36AA5C176C}" type="datetimeFigureOut">
              <a:rPr lang="en-US" smtClean="0"/>
              <a:pPr/>
              <a:t>6/4/2011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88FB9-6448-43AA-A656-7D95B1E0550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D2039D1-E6CE-48C0-9453-8F36AA5C176C}" type="datetimeFigureOut">
              <a:rPr lang="en-US" smtClean="0"/>
              <a:pPr/>
              <a:t>6/4/2011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93E88FB9-6448-43AA-A656-7D95B1E0550F}"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D2039D1-E6CE-48C0-9453-8F36AA5C176C}" type="datetimeFigureOut">
              <a:rPr lang="en-US" smtClean="0"/>
              <a:pPr/>
              <a:t>6/4/2011</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3E88FB9-6448-43AA-A656-7D95B1E0550F}"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Microsoft_Office_Word_97_-_2003_Document1.doc"/><Relationship Id="rId2" Type="http://schemas.openxmlformats.org/officeDocument/2006/relationships/slideLayout" Target="../slideLayouts/slideLayout1.xml"/><Relationship Id="rId1" Type="http://schemas.openxmlformats.org/officeDocument/2006/relationships/vmlDrawing" Target="../drawings/vmlDrawing1.v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457200"/>
            <a:ext cx="7851648" cy="1828800"/>
          </a:xfrm>
        </p:spPr>
        <p:txBody>
          <a:bodyPr>
            <a:normAutofit/>
          </a:bodyPr>
          <a:lstStyle/>
          <a:p>
            <a:pPr algn="ctr"/>
            <a:r>
              <a:rPr lang="en-US" sz="3600" dirty="0" smtClean="0">
                <a:solidFill>
                  <a:schemeClr val="bg1"/>
                </a:solidFill>
                <a:effectLst/>
              </a:rPr>
              <a:t>FIJI – STATUS OF POLICY AND LEGISLATION DEVELOPMENT</a:t>
            </a:r>
            <a:r>
              <a:rPr lang="en-US" sz="2800" dirty="0" smtClean="0">
                <a:solidFill>
                  <a:schemeClr val="bg1"/>
                </a:solidFill>
              </a:rPr>
              <a:t/>
            </a:r>
            <a:br>
              <a:rPr lang="en-US" sz="2800" dirty="0" smtClean="0">
                <a:solidFill>
                  <a:schemeClr val="bg1"/>
                </a:solidFill>
              </a:rPr>
            </a:br>
            <a:endParaRPr lang="en-US" sz="2800" dirty="0">
              <a:solidFill>
                <a:schemeClr val="bg1"/>
              </a:solidFill>
            </a:endParaRPr>
          </a:p>
        </p:txBody>
      </p:sp>
      <p:sp>
        <p:nvSpPr>
          <p:cNvPr id="3" name="Subtitle 2"/>
          <p:cNvSpPr>
            <a:spLocks noGrp="1"/>
          </p:cNvSpPr>
          <p:nvPr>
            <p:ph type="subTitle" idx="1"/>
          </p:nvPr>
        </p:nvSpPr>
        <p:spPr>
          <a:xfrm>
            <a:off x="533400" y="3228536"/>
            <a:ext cx="7854696" cy="3629464"/>
          </a:xfrm>
        </p:spPr>
        <p:txBody>
          <a:bodyPr>
            <a:normAutofit lnSpcReduction="10000"/>
          </a:bodyPr>
          <a:lstStyle/>
          <a:p>
            <a:pPr algn="ctr"/>
            <a:r>
              <a:rPr lang="en-US" sz="3600" dirty="0" smtClean="0">
                <a:solidFill>
                  <a:schemeClr val="bg1"/>
                </a:solidFill>
                <a:latin typeface="Calibri" pitchFamily="34" charset="0"/>
              </a:rPr>
              <a:t>MALAKAI FINAU</a:t>
            </a:r>
          </a:p>
          <a:p>
            <a:pPr algn="ctr"/>
            <a:r>
              <a:rPr lang="en-US" sz="3600" dirty="0" smtClean="0">
                <a:solidFill>
                  <a:schemeClr val="bg1"/>
                </a:solidFill>
                <a:latin typeface="Calibri" pitchFamily="34" charset="0"/>
              </a:rPr>
              <a:t>DIRECTOR, MINERAL RESOURCES DEPARTMENT</a:t>
            </a:r>
          </a:p>
          <a:p>
            <a:pPr algn="ctr"/>
            <a:r>
              <a:rPr lang="en-US" sz="3600" dirty="0" smtClean="0">
                <a:solidFill>
                  <a:schemeClr val="bg1"/>
                </a:solidFill>
                <a:latin typeface="Calibri" pitchFamily="34" charset="0"/>
              </a:rPr>
              <a:t>SPC-EU EDF10 DEEP SEA MINERALS PROJECT 1</a:t>
            </a:r>
            <a:r>
              <a:rPr lang="en-US" sz="3600" baseline="30000" dirty="0" smtClean="0">
                <a:solidFill>
                  <a:schemeClr val="bg1"/>
                </a:solidFill>
                <a:latin typeface="Calibri" pitchFamily="34" charset="0"/>
              </a:rPr>
              <a:t>ST</a:t>
            </a:r>
            <a:r>
              <a:rPr lang="en-US" sz="3600" dirty="0" smtClean="0">
                <a:solidFill>
                  <a:schemeClr val="bg1"/>
                </a:solidFill>
                <a:latin typeface="Calibri" pitchFamily="34" charset="0"/>
              </a:rPr>
              <a:t> REGIONAL WORKSHOP, </a:t>
            </a:r>
          </a:p>
          <a:p>
            <a:pPr algn="ctr"/>
            <a:r>
              <a:rPr lang="en-US" sz="3600" dirty="0" smtClean="0">
                <a:solidFill>
                  <a:schemeClr val="bg1"/>
                </a:solidFill>
                <a:latin typeface="Calibri" pitchFamily="34" charset="0"/>
              </a:rPr>
              <a:t>NADI – 6</a:t>
            </a:r>
            <a:r>
              <a:rPr lang="en-US" sz="3600" baseline="30000" dirty="0" smtClean="0">
                <a:solidFill>
                  <a:schemeClr val="bg1"/>
                </a:solidFill>
                <a:latin typeface="Calibri" pitchFamily="34" charset="0"/>
              </a:rPr>
              <a:t>th</a:t>
            </a:r>
            <a:r>
              <a:rPr lang="en-US" sz="3600" dirty="0" smtClean="0">
                <a:solidFill>
                  <a:schemeClr val="bg1"/>
                </a:solidFill>
                <a:latin typeface="Calibri" pitchFamily="34" charset="0"/>
              </a:rPr>
              <a:t> – 8</a:t>
            </a:r>
            <a:r>
              <a:rPr lang="en-US" sz="3600" baseline="30000" dirty="0" smtClean="0">
                <a:solidFill>
                  <a:schemeClr val="bg1"/>
                </a:solidFill>
                <a:latin typeface="Calibri" pitchFamily="34" charset="0"/>
              </a:rPr>
              <a:t>th</a:t>
            </a:r>
            <a:r>
              <a:rPr lang="en-US" sz="3600" dirty="0" smtClean="0">
                <a:solidFill>
                  <a:schemeClr val="bg1"/>
                </a:solidFill>
                <a:latin typeface="Calibri" pitchFamily="34" charset="0"/>
              </a:rPr>
              <a:t> June 2011</a:t>
            </a:r>
          </a:p>
          <a:p>
            <a:endParaRPr lang="en-US" dirty="0">
              <a:solidFill>
                <a:schemeClr val="tx2">
                  <a:lumMod val="75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3"/>
          <p:cNvSpPr txBox="1">
            <a:spLocks noChangeArrowheads="1"/>
          </p:cNvSpPr>
          <p:nvPr/>
        </p:nvSpPr>
        <p:spPr bwMode="auto">
          <a:xfrm>
            <a:off x="533400" y="228600"/>
            <a:ext cx="7799388" cy="523875"/>
          </a:xfrm>
          <a:prstGeom prst="rect">
            <a:avLst/>
          </a:prstGeom>
          <a:noFill/>
          <a:ln w="9525">
            <a:noFill/>
            <a:miter lim="800000"/>
            <a:headEnd/>
            <a:tailEnd/>
          </a:ln>
        </p:spPr>
        <p:txBody>
          <a:bodyPr wrap="none">
            <a:spAutoFit/>
          </a:bodyPr>
          <a:lstStyle/>
          <a:p>
            <a:r>
              <a:rPr lang="en-US" sz="2800" b="1">
                <a:latin typeface="Times New Roman" pitchFamily="18" charset="0"/>
                <a:cs typeface="Times New Roman" pitchFamily="18" charset="0"/>
              </a:rPr>
              <a:t>Types of deposits observed in the North Fiji Basin</a:t>
            </a:r>
          </a:p>
        </p:txBody>
      </p:sp>
      <p:sp>
        <p:nvSpPr>
          <p:cNvPr id="12291" name="TextBox 6"/>
          <p:cNvSpPr txBox="1">
            <a:spLocks noChangeArrowheads="1"/>
          </p:cNvSpPr>
          <p:nvPr/>
        </p:nvSpPr>
        <p:spPr bwMode="auto">
          <a:xfrm>
            <a:off x="4724400" y="2667000"/>
            <a:ext cx="4038600" cy="369888"/>
          </a:xfrm>
          <a:prstGeom prst="rect">
            <a:avLst/>
          </a:prstGeom>
          <a:noFill/>
          <a:ln w="9525">
            <a:noFill/>
            <a:miter lim="800000"/>
            <a:headEnd/>
            <a:tailEnd/>
          </a:ln>
        </p:spPr>
        <p:txBody>
          <a:bodyPr wrap="none">
            <a:spAutoFit/>
          </a:bodyPr>
          <a:lstStyle/>
          <a:p>
            <a:r>
              <a:rPr lang="en-US" b="1">
                <a:latin typeface="Times New Roman" pitchFamily="18" charset="0"/>
                <a:cs typeface="Times New Roman" pitchFamily="18" charset="0"/>
              </a:rPr>
              <a:t>Polymetallic Massive Sulphide deposits</a:t>
            </a:r>
          </a:p>
        </p:txBody>
      </p:sp>
      <p:sp>
        <p:nvSpPr>
          <p:cNvPr id="12292" name="TextBox 7"/>
          <p:cNvSpPr txBox="1">
            <a:spLocks noChangeArrowheads="1"/>
          </p:cNvSpPr>
          <p:nvPr/>
        </p:nvSpPr>
        <p:spPr bwMode="auto">
          <a:xfrm>
            <a:off x="609600" y="1905000"/>
            <a:ext cx="2762250" cy="369888"/>
          </a:xfrm>
          <a:prstGeom prst="rect">
            <a:avLst/>
          </a:prstGeom>
          <a:noFill/>
          <a:ln w="9525">
            <a:noFill/>
            <a:miter lim="800000"/>
            <a:headEnd/>
            <a:tailEnd/>
          </a:ln>
        </p:spPr>
        <p:txBody>
          <a:bodyPr wrap="none">
            <a:spAutoFit/>
          </a:bodyPr>
          <a:lstStyle/>
          <a:p>
            <a:pPr marL="342900" indent="-342900"/>
            <a:r>
              <a:rPr lang="en-US" b="1">
                <a:latin typeface="Times New Roman" pitchFamily="18" charset="0"/>
                <a:cs typeface="Times New Roman" pitchFamily="18" charset="0"/>
              </a:rPr>
              <a:t>Co-rich Manganese crusts</a:t>
            </a:r>
          </a:p>
        </p:txBody>
      </p:sp>
      <p:pic>
        <p:nvPicPr>
          <p:cNvPr id="12293" name="Picture 7" descr="crust"/>
          <p:cNvPicPr>
            <a:picLocks noChangeAspect="1" noChangeArrowheads="1"/>
          </p:cNvPicPr>
          <p:nvPr/>
        </p:nvPicPr>
        <p:blipFill>
          <a:blip r:embed="rId2" cstate="print"/>
          <a:srcRect/>
          <a:stretch>
            <a:fillRect/>
          </a:stretch>
        </p:blipFill>
        <p:spPr bwMode="auto">
          <a:xfrm>
            <a:off x="533400" y="2667000"/>
            <a:ext cx="1490663" cy="1828800"/>
          </a:xfrm>
          <a:prstGeom prst="rect">
            <a:avLst/>
          </a:prstGeom>
          <a:noFill/>
          <a:ln w="9525">
            <a:noFill/>
            <a:miter lim="800000"/>
            <a:headEnd/>
            <a:tailEnd/>
          </a:ln>
        </p:spPr>
      </p:pic>
      <p:pic>
        <p:nvPicPr>
          <p:cNvPr id="12294" name="Picture 6"/>
          <p:cNvPicPr>
            <a:picLocks noChangeArrowheads="1"/>
          </p:cNvPicPr>
          <p:nvPr/>
        </p:nvPicPr>
        <p:blipFill>
          <a:blip r:embed="rId3" cstate="print"/>
          <a:srcRect/>
          <a:stretch>
            <a:fillRect/>
          </a:stretch>
        </p:blipFill>
        <p:spPr bwMode="auto">
          <a:xfrm>
            <a:off x="2209800" y="3200400"/>
            <a:ext cx="1905000" cy="1219200"/>
          </a:xfrm>
          <a:prstGeom prst="rect">
            <a:avLst/>
          </a:prstGeom>
          <a:noFill/>
          <a:ln w="9525">
            <a:noFill/>
            <a:miter lim="800000"/>
            <a:headEnd/>
            <a:tailEnd/>
          </a:ln>
        </p:spPr>
      </p:pic>
      <p:pic>
        <p:nvPicPr>
          <p:cNvPr id="12295" name="Picture 8" descr="FDC06-122"/>
          <p:cNvPicPr>
            <a:picLocks noChangeAspect="1" noChangeArrowheads="1"/>
          </p:cNvPicPr>
          <p:nvPr/>
        </p:nvPicPr>
        <p:blipFill>
          <a:blip r:embed="rId4" cstate="print"/>
          <a:srcRect/>
          <a:stretch>
            <a:fillRect/>
          </a:stretch>
        </p:blipFill>
        <p:spPr bwMode="auto">
          <a:xfrm>
            <a:off x="5029200" y="3200400"/>
            <a:ext cx="1981200" cy="1317625"/>
          </a:xfrm>
          <a:prstGeom prst="rect">
            <a:avLst/>
          </a:prstGeom>
          <a:noFill/>
          <a:ln w="9525">
            <a:noFill/>
            <a:miter lim="800000"/>
            <a:headEnd/>
            <a:tailEnd/>
          </a:ln>
        </p:spPr>
      </p:pic>
      <p:pic>
        <p:nvPicPr>
          <p:cNvPr id="12296" name="Picture 9" descr="smokers1"/>
          <p:cNvPicPr>
            <a:picLocks noChangeAspect="1" noChangeArrowheads="1"/>
          </p:cNvPicPr>
          <p:nvPr/>
        </p:nvPicPr>
        <p:blipFill>
          <a:blip r:embed="rId5" cstate="print"/>
          <a:srcRect l="64990" t="9680" r="6834" b="77522"/>
          <a:stretch>
            <a:fillRect/>
          </a:stretch>
        </p:blipFill>
        <p:spPr bwMode="auto">
          <a:xfrm>
            <a:off x="4953000" y="4800600"/>
            <a:ext cx="2133600" cy="1247775"/>
          </a:xfrm>
          <a:prstGeom prst="rect">
            <a:avLst/>
          </a:prstGeom>
          <a:noFill/>
          <a:ln w="76200">
            <a:noFill/>
            <a:miter lim="800000"/>
            <a:headEnd/>
            <a:tailEnd/>
          </a:ln>
        </p:spPr>
      </p:pic>
      <p:pic>
        <p:nvPicPr>
          <p:cNvPr id="12297" name="Picture 14" descr="hydr5"/>
          <p:cNvPicPr>
            <a:picLocks noChangeAspect="1" noChangeArrowheads="1"/>
          </p:cNvPicPr>
          <p:nvPr/>
        </p:nvPicPr>
        <p:blipFill>
          <a:blip r:embed="rId6" cstate="print"/>
          <a:srcRect/>
          <a:stretch>
            <a:fillRect/>
          </a:stretch>
        </p:blipFill>
        <p:spPr bwMode="auto">
          <a:xfrm>
            <a:off x="7162800" y="3352800"/>
            <a:ext cx="1981200" cy="1317625"/>
          </a:xfrm>
          <a:prstGeom prst="rect">
            <a:avLst/>
          </a:prstGeom>
          <a:noFill/>
          <a:ln w="9525">
            <a:noFill/>
            <a:miter lim="800000"/>
            <a:headEnd/>
            <a:tailEnd/>
          </a:ln>
        </p:spPr>
      </p:pic>
      <p:pic>
        <p:nvPicPr>
          <p:cNvPr id="12298" name="Picture 10" descr="sulfide"/>
          <p:cNvPicPr>
            <a:picLocks noChangeAspect="1" noChangeArrowheads="1"/>
          </p:cNvPicPr>
          <p:nvPr/>
        </p:nvPicPr>
        <p:blipFill>
          <a:blip r:embed="rId7" cstate="print"/>
          <a:srcRect/>
          <a:stretch>
            <a:fillRect/>
          </a:stretch>
        </p:blipFill>
        <p:spPr bwMode="auto">
          <a:xfrm>
            <a:off x="7467600" y="4876800"/>
            <a:ext cx="1325563" cy="1676400"/>
          </a:xfrm>
          <a:prstGeom prst="rect">
            <a:avLst/>
          </a:prstGeom>
          <a:noFill/>
          <a:ln w="9525">
            <a:noFill/>
            <a:miter lim="800000"/>
            <a:headEnd/>
            <a:tailEnd/>
          </a:ln>
        </p:spPr>
      </p:pic>
    </p:spTree>
  </p:cSld>
  <p:clrMapOvr>
    <a:masterClrMapping/>
  </p:clrMapOvr>
  <p:transition>
    <p:plus/>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C:\Documents and Settings\roshni_ku\My Documents\My Pictures\mineralresources_02.gif"/>
          <p:cNvPicPr>
            <a:picLocks noChangeAspect="1" noChangeArrowheads="1"/>
          </p:cNvPicPr>
          <p:nvPr/>
        </p:nvPicPr>
        <p:blipFill>
          <a:blip r:embed="rId2" cstate="print"/>
          <a:srcRect/>
          <a:stretch>
            <a:fillRect/>
          </a:stretch>
        </p:blipFill>
        <p:spPr bwMode="auto">
          <a:xfrm>
            <a:off x="609600" y="838200"/>
            <a:ext cx="8128000" cy="5486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304800" y="0"/>
            <a:ext cx="8229600" cy="609600"/>
          </a:xfrm>
          <a:prstGeom prst="rect">
            <a:avLst/>
          </a:prstGeom>
          <a:ln>
            <a:noFill/>
          </a:ln>
        </p:spPr>
        <p:txBody>
          <a:bodyPr vert="horz" lIns="0" tIns="0" rIns="18288" bIns="0" anchor="b">
            <a:normAutofit/>
            <a:scene3d>
              <a:camera prst="orthographicFront"/>
              <a:lightRig rig="freezing" dir="t">
                <a:rot lat="0" lon="0" rev="5640000"/>
              </a:lightRig>
            </a:scene3d>
            <a:sp3d prstMaterial="flat">
              <a:bevelT w="38100" h="38100"/>
              <a:contourClr>
                <a:schemeClr val="tx2"/>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accent3">
                    <a:tint val="90000"/>
                    <a:satMod val="120000"/>
                  </a:schemeClr>
                </a:solidFill>
                <a:effectLst>
                  <a:outerShdw blurRad="38100" dist="38100" dir="2700000" algn="tl">
                    <a:srgbClr val="FFFFFF"/>
                  </a:outerShdw>
                </a:effectLst>
                <a:uLnTx/>
                <a:uFillTx/>
                <a:latin typeface="+mj-lt"/>
                <a:ea typeface="+mj-ea"/>
                <a:cs typeface="+mj-cs"/>
              </a:rPr>
              <a:t>Average Compositions</a:t>
            </a:r>
            <a:endParaRPr kumimoji="0" lang="en-US" sz="5600" b="1" i="0" u="none" strike="noStrike" kern="1200" cap="none" spc="0" normalizeH="0" baseline="0" noProof="0" dirty="0">
              <a:ln>
                <a:noFill/>
              </a:ln>
              <a:solidFill>
                <a:schemeClr val="accent3">
                  <a:tint val="90000"/>
                  <a:satMod val="120000"/>
                </a:schemeClr>
              </a:solidFill>
              <a:effectLst>
                <a:outerShdw blurRad="38100" dist="25400" dir="5400000" algn="tl" rotWithShape="0">
                  <a:srgbClr val="000000">
                    <a:alpha val="43000"/>
                  </a:srgbClr>
                </a:outerShdw>
              </a:effectLst>
              <a:uLnTx/>
              <a:uFillTx/>
              <a:latin typeface="+mj-lt"/>
              <a:ea typeface="+mj-ea"/>
              <a:cs typeface="+mj-cs"/>
            </a:endParaRPr>
          </a:p>
        </p:txBody>
      </p:sp>
      <p:graphicFrame>
        <p:nvGraphicFramePr>
          <p:cNvPr id="5" name="Object 3"/>
          <p:cNvGraphicFramePr>
            <a:graphicFrameLocks noChangeAspect="1"/>
          </p:cNvGraphicFramePr>
          <p:nvPr/>
        </p:nvGraphicFramePr>
        <p:xfrm>
          <a:off x="457200" y="1219200"/>
          <a:ext cx="8345082" cy="5257800"/>
        </p:xfrm>
        <a:graphic>
          <a:graphicData uri="http://schemas.openxmlformats.org/presentationml/2006/ole">
            <p:oleObj spid="_x0000_s1026" name="Document" r:id="rId3" imgW="7687049" imgH="4843713" progId="Word.Document.8">
              <p:embed/>
            </p:oleObj>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
            <a:ext cx="8229600" cy="609600"/>
          </a:xfrm>
          <a:prstGeom prst="rect">
            <a:avLst/>
          </a:prstGeom>
          <a:ln>
            <a:noFill/>
          </a:ln>
        </p:spPr>
        <p:txBody>
          <a:bodyPr vert="horz" lIns="0" tIns="0" rIns="18288" bIns="0" anchor="b">
            <a:normAutofit/>
            <a:scene3d>
              <a:camera prst="orthographicFront"/>
              <a:lightRig rig="freezing" dir="t">
                <a:rot lat="0" lon="0" rev="5640000"/>
              </a:lightRig>
            </a:scene3d>
            <a:sp3d prstMaterial="flat">
              <a:bevelT w="38100" h="38100"/>
              <a:contourClr>
                <a:schemeClr val="tx2"/>
              </a:contourClr>
            </a:sp3d>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accent3">
                    <a:tint val="90000"/>
                    <a:satMod val="120000"/>
                  </a:schemeClr>
                </a:solidFill>
                <a:effectLst>
                  <a:outerShdw blurRad="38100" dist="25400" dir="5400000" algn="tl" rotWithShape="0">
                    <a:srgbClr val="000000">
                      <a:alpha val="43000"/>
                    </a:srgbClr>
                  </a:outerShdw>
                </a:effectLst>
                <a:uLnTx/>
                <a:uFillTx/>
                <a:latin typeface="+mj-lt"/>
                <a:ea typeface="+mj-ea"/>
                <a:cs typeface="+mj-cs"/>
              </a:rPr>
              <a:t>4.0  Appendix 3 - Areas Under Application</a:t>
            </a:r>
          </a:p>
        </p:txBody>
      </p:sp>
      <p:pic>
        <p:nvPicPr>
          <p:cNvPr id="5" name="Picture 4" descr="Applications - Areas.JPG"/>
          <p:cNvPicPr>
            <a:picLocks noChangeAspect="1"/>
          </p:cNvPicPr>
          <p:nvPr/>
        </p:nvPicPr>
        <p:blipFill>
          <a:blip r:embed="rId2" cstate="print"/>
          <a:srcRect/>
          <a:stretch>
            <a:fillRect/>
          </a:stretch>
        </p:blipFill>
        <p:spPr bwMode="auto">
          <a:xfrm>
            <a:off x="1905000" y="685800"/>
            <a:ext cx="4592593" cy="61722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 y="228600"/>
            <a:ext cx="8839200" cy="6477000"/>
          </a:xfrm>
        </p:spPr>
        <p:txBody>
          <a:bodyPr>
            <a:normAutofit lnSpcReduction="10000"/>
          </a:bodyPr>
          <a:lstStyle/>
          <a:p>
            <a:pPr algn="l"/>
            <a:r>
              <a:rPr lang="en-US" b="1" dirty="0" smtClean="0"/>
              <a:t>  </a:t>
            </a:r>
            <a:r>
              <a:rPr lang="en-US" sz="3000" b="1" dirty="0" smtClean="0">
                <a:latin typeface="Calibri" pitchFamily="34" charset="0"/>
              </a:rPr>
              <a:t>CHALLENGES IN POLICY AND LEGISLATION DEVELOPMENT</a:t>
            </a:r>
          </a:p>
          <a:p>
            <a:pPr algn="l"/>
            <a:endParaRPr lang="en-US" sz="3200" b="1" u="sng" dirty="0" smtClean="0">
              <a:latin typeface="Calibri" pitchFamily="34" charset="0"/>
            </a:endParaRPr>
          </a:p>
          <a:p>
            <a:pPr algn="l"/>
            <a:r>
              <a:rPr lang="en-US" sz="3200" b="1" u="sng" dirty="0" smtClean="0">
                <a:latin typeface="Calibri" pitchFamily="34" charset="0"/>
              </a:rPr>
              <a:t>BACKGROUND - </a:t>
            </a:r>
            <a:r>
              <a:rPr lang="en-US" sz="3200" dirty="0" smtClean="0">
                <a:latin typeface="Calibri" pitchFamily="34" charset="0"/>
              </a:rPr>
              <a:t> </a:t>
            </a:r>
            <a:r>
              <a:rPr lang="en-US" sz="3200" b="1" u="sng" dirty="0" smtClean="0">
                <a:latin typeface="Calibri" pitchFamily="34" charset="0"/>
              </a:rPr>
              <a:t>Fiji Mining Act 1978</a:t>
            </a:r>
            <a:endParaRPr lang="en-US" sz="3200" dirty="0" smtClean="0">
              <a:latin typeface="Calibri" pitchFamily="34" charset="0"/>
            </a:endParaRPr>
          </a:p>
          <a:p>
            <a:pPr algn="l"/>
            <a:r>
              <a:rPr lang="en-US" sz="3200" b="1" dirty="0" smtClean="0">
                <a:latin typeface="Calibri" pitchFamily="34" charset="0"/>
              </a:rPr>
              <a:t> </a:t>
            </a:r>
            <a:endParaRPr lang="en-US" sz="3200" dirty="0" smtClean="0">
              <a:latin typeface="Calibri" pitchFamily="34" charset="0"/>
            </a:endParaRPr>
          </a:p>
          <a:p>
            <a:pPr algn="l"/>
            <a:r>
              <a:rPr lang="en-US" sz="3200" dirty="0" smtClean="0">
                <a:latin typeface="Calibri" pitchFamily="34" charset="0"/>
              </a:rPr>
              <a:t>The present Mining Act 1978 and Regulations Cap 146 sets out the mandatory requirements governing the regulation and management of the mining industry in the Fiji Islands.  However, this statute accompanied by the Continental Shelf Act 1978 and the Marine Spaces Act 1977 fail to address in any detail, offshore mineral exploration or Deep Sea Minerals (DSM).</a:t>
            </a:r>
          </a:p>
          <a:p>
            <a:pPr algn="l"/>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 y="304800"/>
            <a:ext cx="8991600" cy="6248400"/>
          </a:xfrm>
        </p:spPr>
        <p:txBody>
          <a:bodyPr/>
          <a:lstStyle/>
          <a:p>
            <a:pPr algn="l"/>
            <a:r>
              <a:rPr lang="en-US" sz="3200" dirty="0" smtClean="0">
                <a:latin typeface="Calibri" pitchFamily="34" charset="0"/>
              </a:rPr>
              <a:t>The Continental Shelf Act (1978) and the Marine Spaces Act (1977) provide an interim baseline for determining the outer limits of the territorial sea, exclusive economic zone, and the continental shelf.  The final outer limits of its national jurisdiction is subject to the deliberation of a submission before the UN Commission on Conventions on the Law of the Sea based on delimiting in accordance with the relevant provisions of the UN Conventions on the Law of the Sea 1982.</a:t>
            </a:r>
          </a:p>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FIJIEEZ_A4"/>
          <p:cNvPicPr>
            <a:picLocks noChangeAspect="1" noChangeArrowheads="1"/>
          </p:cNvPicPr>
          <p:nvPr/>
        </p:nvPicPr>
        <p:blipFill>
          <a:blip r:embed="rId2" cstate="print"/>
          <a:srcRect/>
          <a:stretch>
            <a:fillRect/>
          </a:stretch>
        </p:blipFill>
        <p:spPr bwMode="auto">
          <a:xfrm>
            <a:off x="2371725" y="152400"/>
            <a:ext cx="4629150" cy="67056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 y="381000"/>
            <a:ext cx="8839200" cy="6324600"/>
          </a:xfrm>
        </p:spPr>
        <p:txBody>
          <a:bodyPr>
            <a:normAutofit/>
          </a:bodyPr>
          <a:lstStyle/>
          <a:p>
            <a:pPr algn="l"/>
            <a:r>
              <a:rPr lang="en-US" sz="2800" b="1" u="sng" dirty="0" smtClean="0">
                <a:latin typeface="Calibri" pitchFamily="34" charset="0"/>
              </a:rPr>
              <a:t>Fiji’s Offshore Minerals Policy</a:t>
            </a:r>
            <a:endParaRPr lang="en-US" sz="2800" dirty="0" smtClean="0">
              <a:latin typeface="Calibri" pitchFamily="34" charset="0"/>
            </a:endParaRPr>
          </a:p>
          <a:p>
            <a:pPr algn="l"/>
            <a:endParaRPr lang="en-US" sz="2800" dirty="0" smtClean="0">
              <a:latin typeface="Calibri" pitchFamily="34" charset="0"/>
            </a:endParaRPr>
          </a:p>
          <a:p>
            <a:pPr algn="l"/>
            <a:r>
              <a:rPr lang="en-US" sz="2800" dirty="0" smtClean="0">
                <a:latin typeface="Calibri" pitchFamily="34" charset="0"/>
              </a:rPr>
              <a:t>In order that Fiji </a:t>
            </a:r>
            <a:r>
              <a:rPr lang="en-US" sz="2800" dirty="0" err="1" smtClean="0">
                <a:latin typeface="Calibri" pitchFamily="34" charset="0"/>
              </a:rPr>
              <a:t>realises</a:t>
            </a:r>
            <a:r>
              <a:rPr lang="en-US" sz="2800" dirty="0" smtClean="0">
                <a:latin typeface="Calibri" pitchFamily="34" charset="0"/>
              </a:rPr>
              <a:t> the unknown potential of mineral and hydrocarbon occurrences on or below the seabed and in a manner that safeguards the environment for future generations, Cabinet had decided in 2007 that a moratorium be placed on issuing any exploration license until an Offshore Minerals Policy is formulated and adopted.</a:t>
            </a:r>
          </a:p>
          <a:p>
            <a:pPr algn="l"/>
            <a:endParaRPr lang="en-US" sz="2800" dirty="0" smtClean="0">
              <a:latin typeface="Calibri" pitchFamily="34" charset="0"/>
            </a:endParaRPr>
          </a:p>
          <a:p>
            <a:pPr algn="l"/>
            <a:r>
              <a:rPr lang="en-US" sz="2800" dirty="0" smtClean="0">
                <a:latin typeface="Calibri" pitchFamily="34" charset="0"/>
              </a:rPr>
              <a:t>The Ministry of Lands and Mineral Resources had conducted wide consultations with key stakeholders to formulate a Draft Policy </a:t>
            </a:r>
            <a:endParaRPr lang="en-US" sz="2800" dirty="0">
              <a:latin typeface="Calibri"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304800"/>
            <a:ext cx="8686800" cy="6400800"/>
          </a:xfrm>
        </p:spPr>
        <p:txBody>
          <a:bodyPr>
            <a:normAutofit/>
          </a:bodyPr>
          <a:lstStyle/>
          <a:p>
            <a:pPr lvl="1" algn="l"/>
            <a:r>
              <a:rPr lang="en-US" sz="2800" dirty="0" smtClean="0">
                <a:latin typeface="Calibri" pitchFamily="34" charset="0"/>
              </a:rPr>
              <a:t>In order to implement Cabinet Decision to uplift moratorium on offshore exploration, a </a:t>
            </a:r>
            <a:r>
              <a:rPr lang="en-US" sz="2800" b="1" dirty="0" smtClean="0">
                <a:latin typeface="Calibri" pitchFamily="34" charset="0"/>
              </a:rPr>
              <a:t>legal amendment</a:t>
            </a:r>
            <a:r>
              <a:rPr lang="en-US" sz="2800" dirty="0" smtClean="0">
                <a:latin typeface="Calibri" pitchFamily="34" charset="0"/>
              </a:rPr>
              <a:t> was required to </a:t>
            </a:r>
            <a:r>
              <a:rPr lang="en-US" sz="2800" b="1" dirty="0" smtClean="0">
                <a:latin typeface="Calibri" pitchFamily="34" charset="0"/>
              </a:rPr>
              <a:t>extend the definition of land</a:t>
            </a:r>
            <a:r>
              <a:rPr lang="en-US" sz="2800" dirty="0" smtClean="0">
                <a:latin typeface="Calibri" pitchFamily="34" charset="0"/>
              </a:rPr>
              <a:t> to include “</a:t>
            </a:r>
            <a:r>
              <a:rPr lang="en-US" sz="2800" i="1" dirty="0" smtClean="0">
                <a:latin typeface="Calibri" pitchFamily="34" charset="0"/>
              </a:rPr>
              <a:t>the seabed and the deep seabed and subsoil of the area</a:t>
            </a:r>
            <a:r>
              <a:rPr lang="en-US" sz="2800" dirty="0" smtClean="0">
                <a:latin typeface="Calibri" pitchFamily="34" charset="0"/>
              </a:rPr>
              <a:t>” which would enable the </a:t>
            </a:r>
            <a:r>
              <a:rPr lang="en-US" sz="2800" b="1" dirty="0" smtClean="0">
                <a:latin typeface="Calibri" pitchFamily="34" charset="0"/>
              </a:rPr>
              <a:t>Mining Act to apply to offshore or deep-sea</a:t>
            </a:r>
            <a:r>
              <a:rPr lang="en-US" sz="2800" dirty="0" smtClean="0">
                <a:latin typeface="Calibri" pitchFamily="34" charset="0"/>
              </a:rPr>
              <a:t> minerals.</a:t>
            </a:r>
          </a:p>
          <a:p>
            <a:pPr algn="l"/>
            <a:r>
              <a:rPr lang="en-US" sz="2800" dirty="0" smtClean="0">
                <a:latin typeface="Calibri" pitchFamily="34" charset="0"/>
              </a:rPr>
              <a:t> </a:t>
            </a:r>
          </a:p>
          <a:p>
            <a:pPr lvl="1" algn="l"/>
            <a:r>
              <a:rPr lang="en-US" sz="2800" dirty="0" smtClean="0">
                <a:solidFill>
                  <a:srgbClr val="FF0000"/>
                </a:solidFill>
                <a:latin typeface="Calibri" pitchFamily="34" charset="0"/>
              </a:rPr>
              <a:t>Note that this amendment is only to permit </a:t>
            </a:r>
            <a:r>
              <a:rPr lang="en-US" sz="2800" b="1" dirty="0" smtClean="0">
                <a:solidFill>
                  <a:srgbClr val="FF0000"/>
                </a:solidFill>
                <a:latin typeface="Calibri" pitchFamily="34" charset="0"/>
              </a:rPr>
              <a:t>exploration and not mining</a:t>
            </a:r>
            <a:r>
              <a:rPr lang="en-US" sz="2800" dirty="0" smtClean="0">
                <a:solidFill>
                  <a:srgbClr val="FF0000"/>
                </a:solidFill>
                <a:latin typeface="Calibri" pitchFamily="34" charset="0"/>
              </a:rPr>
              <a:t>, which will only be granted upon development of a separate Offshore Mining legislation</a:t>
            </a:r>
            <a:r>
              <a:rPr lang="en-US" sz="2800" dirty="0" smtClean="0">
                <a:latin typeface="Calibri" pitchFamily="34" charset="0"/>
              </a:rPr>
              <a:t>.</a:t>
            </a:r>
          </a:p>
          <a:p>
            <a:pPr algn="l"/>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304800"/>
            <a:ext cx="8915400" cy="6400800"/>
          </a:xfrm>
        </p:spPr>
        <p:txBody>
          <a:bodyPr>
            <a:normAutofit fontScale="85000" lnSpcReduction="10000"/>
          </a:bodyPr>
          <a:lstStyle/>
          <a:p>
            <a:pPr algn="l"/>
            <a:r>
              <a:rPr lang="en-US" sz="3000" dirty="0" smtClean="0">
                <a:latin typeface="Calibri" pitchFamily="34" charset="0"/>
              </a:rPr>
              <a:t>Apart from this </a:t>
            </a:r>
            <a:r>
              <a:rPr lang="en-US" sz="3000" i="1" dirty="0" smtClean="0">
                <a:latin typeface="Calibri" pitchFamily="34" charset="0"/>
              </a:rPr>
              <a:t>Section</a:t>
            </a:r>
            <a:r>
              <a:rPr lang="en-US" sz="3000" dirty="0" smtClean="0">
                <a:latin typeface="Calibri" pitchFamily="34" charset="0"/>
              </a:rPr>
              <a:t>, the Ministry for Lands and Mineral Resources determined that to facilitate administration of </a:t>
            </a:r>
            <a:r>
              <a:rPr lang="en-US" sz="3000" dirty="0" err="1" smtClean="0">
                <a:latin typeface="Calibri" pitchFamily="34" charset="0"/>
              </a:rPr>
              <a:t>licences</a:t>
            </a:r>
            <a:r>
              <a:rPr lang="en-US" sz="3000" dirty="0" smtClean="0">
                <a:latin typeface="Calibri" pitchFamily="34" charset="0"/>
              </a:rPr>
              <a:t> in the offshore region extending to the Exclusive Economic Zone (EEZ), an appropriate </a:t>
            </a:r>
            <a:r>
              <a:rPr lang="en-US" sz="3000" b="1" dirty="0" smtClean="0">
                <a:latin typeface="Calibri" pitchFamily="34" charset="0"/>
              </a:rPr>
              <a:t>grid system</a:t>
            </a:r>
            <a:r>
              <a:rPr lang="en-US" sz="3000" dirty="0" smtClean="0">
                <a:latin typeface="Calibri" pitchFamily="34" charset="0"/>
              </a:rPr>
              <a:t> was required. </a:t>
            </a:r>
          </a:p>
          <a:p>
            <a:pPr algn="l"/>
            <a:endParaRPr lang="en-US" sz="3000" dirty="0" smtClean="0">
              <a:latin typeface="Calibri" pitchFamily="34" charset="0"/>
            </a:endParaRPr>
          </a:p>
          <a:p>
            <a:pPr algn="l"/>
            <a:r>
              <a:rPr lang="en-US" sz="3000" dirty="0" smtClean="0">
                <a:latin typeface="Calibri" pitchFamily="34" charset="0"/>
              </a:rPr>
              <a:t>The grid description is now as inserted into the Decree under </a:t>
            </a:r>
            <a:r>
              <a:rPr lang="en-US" sz="3000" i="1" dirty="0" smtClean="0">
                <a:latin typeface="Calibri" pitchFamily="34" charset="0"/>
              </a:rPr>
              <a:t>Section 4</a:t>
            </a:r>
            <a:r>
              <a:rPr lang="en-US" sz="3000" dirty="0" smtClean="0">
                <a:latin typeface="Calibri" pitchFamily="34" charset="0"/>
              </a:rPr>
              <a:t> which now works in conjunction with the preceding </a:t>
            </a:r>
            <a:r>
              <a:rPr lang="en-US" sz="3000" i="1" dirty="0" smtClean="0">
                <a:latin typeface="Calibri" pitchFamily="34" charset="0"/>
              </a:rPr>
              <a:t>Section 3</a:t>
            </a:r>
            <a:r>
              <a:rPr lang="en-US" sz="3000" dirty="0" smtClean="0">
                <a:latin typeface="Calibri" pitchFamily="34" charset="0"/>
              </a:rPr>
              <a:t> that extends the definition of land to cover the sea-bed.</a:t>
            </a:r>
          </a:p>
          <a:p>
            <a:pPr marL="0" marR="45720" lvl="1" algn="l">
              <a:buClr>
                <a:schemeClr val="accent3"/>
              </a:buClr>
              <a:buSzPct val="95000"/>
            </a:pPr>
            <a:endParaRPr lang="en-US" sz="3000" dirty="0" smtClean="0">
              <a:latin typeface="Calibri" pitchFamily="34" charset="0"/>
            </a:endParaRPr>
          </a:p>
          <a:p>
            <a:pPr marL="0" marR="45720" lvl="1" algn="l">
              <a:buClr>
                <a:schemeClr val="accent3"/>
              </a:buClr>
              <a:buSzPct val="95000"/>
            </a:pPr>
            <a:r>
              <a:rPr lang="en-US" sz="3000" dirty="0" smtClean="0">
                <a:latin typeface="Calibri" pitchFamily="34" charset="0"/>
              </a:rPr>
              <a:t>Further, in alignment with the Offshore Minerals Policy, a </a:t>
            </a:r>
            <a:r>
              <a:rPr lang="en-US" sz="3000" b="1" dirty="0" smtClean="0">
                <a:latin typeface="Calibri" pitchFamily="34" charset="0"/>
              </a:rPr>
              <a:t>revised fee schedule</a:t>
            </a:r>
            <a:r>
              <a:rPr lang="en-US" sz="3000" dirty="0" smtClean="0">
                <a:latin typeface="Calibri" pitchFamily="34" charset="0"/>
              </a:rPr>
              <a:t> has been proposed for regulation. This fee structure takes into account proposed changes to the land-based fees as recommended by Ministry of Finance in 2009. A scaling factor was applied in recognition of the emerging sector which carries pioneering risks that require highly specialized expertise at all stages of </a:t>
            </a:r>
            <a:r>
              <a:rPr lang="en-US" sz="3000" dirty="0" err="1" smtClean="0">
                <a:latin typeface="Calibri" pitchFamily="34" charset="0"/>
              </a:rPr>
              <a:t>licencing</a:t>
            </a:r>
            <a:r>
              <a:rPr lang="en-US" sz="3000" dirty="0" smtClean="0">
                <a:latin typeface="Calibri" pitchFamily="34" charset="0"/>
              </a:rPr>
              <a:t>.</a:t>
            </a:r>
          </a:p>
          <a:p>
            <a:pPr algn="l"/>
            <a:endParaRPr lang="en-US" sz="2800" dirty="0">
              <a:latin typeface="Calibri"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 y="228600"/>
            <a:ext cx="8763000" cy="6400800"/>
          </a:xfrm>
        </p:spPr>
        <p:txBody>
          <a:bodyPr/>
          <a:lstStyle/>
          <a:p>
            <a:pPr lvl="0" algn="l"/>
            <a:r>
              <a:rPr lang="en-GB" dirty="0" smtClean="0"/>
              <a:t>The most extensive of the </a:t>
            </a:r>
            <a:r>
              <a:rPr lang="en-GB" dirty="0" err="1" smtClean="0"/>
              <a:t>Polymettalic</a:t>
            </a:r>
            <a:r>
              <a:rPr lang="en-GB" dirty="0" smtClean="0"/>
              <a:t> </a:t>
            </a:r>
            <a:r>
              <a:rPr lang="en-GB" dirty="0" err="1" smtClean="0"/>
              <a:t>sulfide</a:t>
            </a:r>
            <a:r>
              <a:rPr lang="en-GB" dirty="0" smtClean="0"/>
              <a:t> deposits within the Fiji EEZ are located within the North Fiji Basin, towards the northern parts  {between 16-17 degrees south, and 173-174 degrees east} and have been extensively surveyed by research parties representing Japanese, French and German oceanographic and geological institutions. The deposits are located at a depth of around 2000m and occur as </a:t>
            </a:r>
            <a:r>
              <a:rPr lang="en-GB" dirty="0" err="1" smtClean="0"/>
              <a:t>sulfide</a:t>
            </a:r>
            <a:r>
              <a:rPr lang="en-GB" dirty="0" smtClean="0"/>
              <a:t> mounds, chimneys and surficial deposits. Both active venting and dead (fossil) chimneys are noted.</a:t>
            </a:r>
          </a:p>
          <a:p>
            <a:pPr algn="l"/>
            <a:r>
              <a:rPr lang="en-GB" dirty="0" smtClean="0"/>
              <a:t>Although extensively surveyed, only the surficial extent of the deposits is known, the three-dimensional setting and therefore the true tonnage being unclear. Current research is aimed at expanding the known areal coverage and getting a handle on the thickness and variability with depth of the deposits, thus allowing for grade and tonnage estimation.</a:t>
            </a:r>
            <a:endParaRPr lang="en-US" dirty="0" smtClean="0"/>
          </a:p>
          <a:p>
            <a:pPr lvl="0" algn="l"/>
            <a:endParaRPr lang="en-US" dirty="0" smtClean="0"/>
          </a:p>
          <a:p>
            <a:pPr algn="l"/>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228600"/>
            <a:ext cx="8763000" cy="6400800"/>
          </a:xfrm>
        </p:spPr>
        <p:txBody>
          <a:bodyPr/>
          <a:lstStyle/>
          <a:p>
            <a:pPr algn="l"/>
            <a:r>
              <a:rPr lang="en-US" dirty="0" smtClean="0"/>
              <a:t>The process of assessment, grant and management or monitoring of licenses are identical to that of on-shore licenses since the environment (sea) has changed but scientific and economic principles are equally applicable regardless of onshore or offshore mineral deposits.</a:t>
            </a:r>
          </a:p>
          <a:p>
            <a:pPr algn="l"/>
            <a:endParaRPr lang="en-US" dirty="0" smtClean="0"/>
          </a:p>
          <a:p>
            <a:pPr algn="l"/>
            <a:r>
              <a:rPr lang="en-US" dirty="0" smtClean="0"/>
              <a:t>To address the uncertainties in terms of impact of offshore activities on the deep sea environment the Fiji government has adopted and applied the precautionary principle as applied through Marine Scientific Research provisions under UNCLOS.  These include having Nationals on </a:t>
            </a:r>
            <a:r>
              <a:rPr lang="en-US" u="sng" dirty="0" smtClean="0"/>
              <a:t>board</a:t>
            </a:r>
            <a:r>
              <a:rPr lang="en-US" dirty="0" smtClean="0"/>
              <a:t> during the exploration phase and equal access to all methods and data as well as leading researchers of the marine environment gathering baseline data.</a:t>
            </a:r>
          </a:p>
          <a:p>
            <a:pPr algn="l"/>
            <a:endParaRPr lang="en-US" dirty="0" smtClean="0"/>
          </a:p>
          <a:p>
            <a:pPr algn="l"/>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 y="304800"/>
            <a:ext cx="8763000" cy="6248400"/>
          </a:xfrm>
        </p:spPr>
        <p:txBody>
          <a:bodyPr/>
          <a:lstStyle/>
          <a:p>
            <a:pPr lvl="0" algn="l"/>
            <a:r>
              <a:rPr lang="en-GB" sz="2800" dirty="0" smtClean="0">
                <a:latin typeface="Calibri" pitchFamily="34" charset="0"/>
              </a:rPr>
              <a:t>There are two key issues that stand out when viewing offshore mining.  These issues are predominantly brought to the forefront for deep seabed minerals such as </a:t>
            </a:r>
            <a:r>
              <a:rPr lang="en-GB" sz="2800" dirty="0" err="1" smtClean="0">
                <a:latin typeface="Calibri" pitchFamily="34" charset="0"/>
              </a:rPr>
              <a:t>polymetallic</a:t>
            </a:r>
            <a:r>
              <a:rPr lang="en-GB" sz="2800" dirty="0" smtClean="0">
                <a:latin typeface="Calibri" pitchFamily="34" charset="0"/>
              </a:rPr>
              <a:t> massive </a:t>
            </a:r>
            <a:r>
              <a:rPr lang="en-GB" sz="2800" dirty="0" err="1" smtClean="0">
                <a:latin typeface="Calibri" pitchFamily="34" charset="0"/>
              </a:rPr>
              <a:t>sulfide</a:t>
            </a:r>
            <a:r>
              <a:rPr lang="en-GB" sz="2800" dirty="0" smtClean="0">
                <a:latin typeface="Calibri" pitchFamily="34" charset="0"/>
              </a:rPr>
              <a:t> (PMS) deposits that are of a highly localised nature.  Firstly, the dimensionality of deep seabed PMS deposits is very poorly known.  </a:t>
            </a:r>
          </a:p>
          <a:p>
            <a:pPr lvl="0" algn="l"/>
            <a:endParaRPr lang="en-GB" sz="2800" dirty="0" smtClean="0">
              <a:latin typeface="Calibri" pitchFamily="34" charset="0"/>
            </a:endParaRPr>
          </a:p>
          <a:p>
            <a:pPr lvl="0" algn="l"/>
            <a:r>
              <a:rPr lang="en-GB" sz="2800" dirty="0" smtClean="0">
                <a:latin typeface="Calibri" pitchFamily="34" charset="0"/>
              </a:rPr>
              <a:t>Therefore it is difficult to apply any kind of economic criteria to ascertain their viability as economically mineable deposits.  Scheduled Marine Scientific Research (MSR) to drill these deposits should assist in a better understanding of the nature of these deposit types.</a:t>
            </a:r>
            <a:endParaRPr lang="en-US" sz="2800" b="1" dirty="0" smtClean="0">
              <a:latin typeface="Calibri" pitchFamily="34" charset="0"/>
            </a:endParaRPr>
          </a:p>
          <a:p>
            <a:pPr algn="l"/>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152400"/>
            <a:ext cx="8763000" cy="6705600"/>
          </a:xfrm>
        </p:spPr>
        <p:txBody>
          <a:bodyPr>
            <a:normAutofit fontScale="92500" lnSpcReduction="20000"/>
          </a:bodyPr>
          <a:lstStyle/>
          <a:p>
            <a:pPr lvl="0" algn="l"/>
            <a:r>
              <a:rPr lang="en-GB" sz="2800" dirty="0" smtClean="0">
                <a:latin typeface="+mj-lt"/>
              </a:rPr>
              <a:t>The other major issue is technology development.  While the technology is available for the mining of offshore placer (or disseminated) deposits and for manganese nodule mining, the technology is not available for mining deep ocean floor buried deposits.   Again, economic viability cannot be determined when the technology for extraction and its capital costs are unknown (though Nautilus is in the process of mining in </a:t>
            </a:r>
            <a:r>
              <a:rPr lang="en-GB" sz="2800" dirty="0" err="1" smtClean="0">
                <a:latin typeface="+mj-lt"/>
              </a:rPr>
              <a:t>Solwara</a:t>
            </a:r>
            <a:r>
              <a:rPr lang="en-GB" sz="2800" dirty="0" smtClean="0">
                <a:latin typeface="+mj-lt"/>
              </a:rPr>
              <a:t> 1).</a:t>
            </a:r>
          </a:p>
          <a:p>
            <a:pPr lvl="0" algn="l"/>
            <a:endParaRPr lang="en-GB" sz="2800" dirty="0" smtClean="0">
              <a:latin typeface="+mj-lt"/>
            </a:endParaRPr>
          </a:p>
          <a:p>
            <a:pPr lvl="0" algn="l"/>
            <a:r>
              <a:rPr lang="en-GB" sz="2800" dirty="0" smtClean="0">
                <a:latin typeface="+mj-lt"/>
              </a:rPr>
              <a:t>Many unknowns exist with respect to issues of environmental concern.  Knowledge of future applications of reef and other marine biota for pharmaceutical and other applications is only beginning to evolve.  The long-term effects of deep-sea bed mining on the deep ocean floor environment have been researched extensively by the Japanese with respect to manganese nodule mining.  However, little is known about the effects on the biota of mining sub-marine chimneys along rift zones.  Another issue is conservation of resources.  The present method for mining manganese nodules is inherently wasteful, recovering approximately only 30% of the resources.</a:t>
            </a:r>
            <a:endParaRPr lang="en-US" sz="2800" dirty="0" smtClean="0">
              <a:latin typeface="+mj-lt"/>
            </a:endParaRPr>
          </a:p>
          <a:p>
            <a:pPr algn="l"/>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228600"/>
            <a:ext cx="8763000" cy="6324600"/>
          </a:xfrm>
        </p:spPr>
        <p:txBody>
          <a:bodyPr>
            <a:normAutofit lnSpcReduction="10000"/>
          </a:bodyPr>
          <a:lstStyle/>
          <a:p>
            <a:pPr lvl="0" algn="l"/>
            <a:r>
              <a:rPr lang="en-GB" dirty="0" smtClean="0"/>
              <a:t>There are still legal issues to be resolved.  For example, delineation of jurisdictional zones (EEZ) still needs to be done by many of the countries.  Development of general regulations in the EEZ by the Fiji Foreign Affairs Ministry still needs to be undertaken.   Fishing rights and navigational zone rights must be taken into consideration with respect to offshore mining activities.  Fiji must develop the capability to effectively monitor offshore mining activity.  The appropriate dispute resolution mechanisms must be developed. </a:t>
            </a:r>
          </a:p>
          <a:p>
            <a:pPr algn="l"/>
            <a:r>
              <a:rPr lang="en-GB" dirty="0" smtClean="0"/>
              <a:t>The fiscal regime must necessarily be different for offshore mining to reflect the greater risks and the need to stimulate development.  Therefore fiscal incentives may be offered for research and development that are not available for terrestrial mining.  Fiji must make decisions around whether it wants to attract a pioneer operator.  To attract investment within the country, Fiji may need to offer certain tax incentives such as awarding of duty free status.</a:t>
            </a:r>
            <a:endParaRPr lang="en-US" dirty="0" smtClean="0"/>
          </a:p>
          <a:p>
            <a:pPr lvl="0" algn="l"/>
            <a:endParaRPr lang="en-US" dirty="0" smtClean="0"/>
          </a:p>
          <a:p>
            <a:pPr algn="l"/>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 y="228600"/>
            <a:ext cx="8763000" cy="6324600"/>
          </a:xfrm>
        </p:spPr>
        <p:txBody>
          <a:bodyPr/>
          <a:lstStyle/>
          <a:p>
            <a:pPr lvl="0" algn="l"/>
            <a:r>
              <a:rPr lang="en-GB" sz="2800" dirty="0" smtClean="0">
                <a:latin typeface="Calibri" pitchFamily="34" charset="0"/>
              </a:rPr>
              <a:t>In addition to these issues occupational health and safety regulations are still being advanced. Further community rights and benefit distribution mechanisms must be refined.</a:t>
            </a:r>
          </a:p>
          <a:p>
            <a:pPr lvl="0" algn="l"/>
            <a:endParaRPr lang="en-GB" sz="2800" dirty="0" smtClean="0">
              <a:latin typeface="Calibri" pitchFamily="34" charset="0"/>
            </a:endParaRPr>
          </a:p>
          <a:p>
            <a:pPr algn="l"/>
            <a:r>
              <a:rPr lang="en-GB" sz="2800" dirty="0" smtClean="0">
                <a:latin typeface="Calibri" pitchFamily="34" charset="0"/>
              </a:rPr>
              <a:t>Whilst the policy is aimed at encouraging exploration and exploitation of minerals in the offshore, the State will ensure that environmental damage to the marine ecosystem is minimised and that the State also benefits from the exploitation of these resources. The risk taker (project developer) will be allowed appropriate return on investment commensurate with the risks taken.</a:t>
            </a:r>
            <a:endParaRPr lang="en-US" sz="2800" dirty="0" smtClean="0">
              <a:latin typeface="Calibri" pitchFamily="34" charset="0"/>
            </a:endParaRPr>
          </a:p>
          <a:p>
            <a:pPr lvl="0" algn="l"/>
            <a:endParaRPr lang="en-US" dirty="0" smtClean="0"/>
          </a:p>
          <a:p>
            <a:pPr algn="l"/>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 y="228600"/>
            <a:ext cx="8763000" cy="6400800"/>
          </a:xfrm>
        </p:spPr>
        <p:txBody>
          <a:bodyPr>
            <a:normAutofit fontScale="92500" lnSpcReduction="10000"/>
          </a:bodyPr>
          <a:lstStyle/>
          <a:p>
            <a:pPr algn="l"/>
            <a:r>
              <a:rPr lang="en-US" sz="3200" b="1" dirty="0" smtClean="0"/>
              <a:t>Issues</a:t>
            </a:r>
            <a:br>
              <a:rPr lang="en-US" sz="3200" b="1" dirty="0" smtClean="0"/>
            </a:br>
            <a:r>
              <a:rPr lang="en-US" sz="2400" dirty="0" smtClean="0"/>
              <a:t/>
            </a:r>
            <a:br>
              <a:rPr lang="en-US" sz="2400" dirty="0" smtClean="0"/>
            </a:br>
            <a:r>
              <a:rPr lang="en-US" sz="2800" dirty="0" smtClean="0"/>
              <a:t>Since there are no physical borders, mining of one area can affect other areas.  This is especially true for mining within the EEZ where sediment plume can not only drift towards the shelf of the continent but also into international waters and adjoining State’s EEZ.</a:t>
            </a:r>
            <a:br>
              <a:rPr lang="en-US" sz="2800" dirty="0" smtClean="0"/>
            </a:br>
            <a:r>
              <a:rPr lang="en-US" sz="2800" dirty="0" smtClean="0"/>
              <a:t/>
            </a:r>
            <a:br>
              <a:rPr lang="en-US" sz="2800" dirty="0" smtClean="0"/>
            </a:br>
            <a:r>
              <a:rPr lang="en-US" sz="2800" dirty="0" smtClean="0"/>
              <a:t>This problem is similar to that posed by air pollution that crosses boundary.  While there are legal mechanism for controlling transboundary air pollution (e.g. European and Canadian agreement to control acid rain) there is no regulatory policy in effect in international law to control this kind of pollution.  Hence a binding treaty may be required to prohibit pollution within international waters/adjoining State’s EEZ resulting from activities conducted within Fiji’s EEZ.</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228600"/>
            <a:ext cx="8763000" cy="6400800"/>
          </a:xfrm>
        </p:spPr>
        <p:txBody>
          <a:bodyPr/>
          <a:lstStyle/>
          <a:p>
            <a:pPr algn="l"/>
            <a:r>
              <a:rPr lang="en-US" sz="3200" dirty="0" smtClean="0"/>
              <a:t>Transboundary Deposits?</a:t>
            </a:r>
            <a:br>
              <a:rPr lang="en-US" sz="3200" dirty="0" smtClean="0"/>
            </a:br>
            <a:r>
              <a:rPr lang="en-US" sz="3200" dirty="0" smtClean="0"/>
              <a:t/>
            </a:r>
            <a:br>
              <a:rPr lang="en-US" sz="3200" dirty="0" smtClean="0"/>
            </a:br>
            <a:r>
              <a:rPr lang="en-US" sz="3200" dirty="0" smtClean="0"/>
              <a:t>What if deposits are known to occur across national boundaries?</a:t>
            </a:r>
            <a:br>
              <a:rPr lang="en-US" sz="3200" dirty="0" smtClean="0"/>
            </a:br>
            <a:r>
              <a:rPr lang="en-US" sz="3200" dirty="0" smtClean="0"/>
              <a:t/>
            </a:r>
            <a:br>
              <a:rPr lang="en-US" sz="3200" dirty="0" smtClean="0"/>
            </a:br>
            <a:r>
              <a:rPr lang="en-US" sz="3200" dirty="0" smtClean="0"/>
              <a:t> - Regional cooperation in developing these deposits </a:t>
            </a:r>
            <a:br>
              <a:rPr lang="en-US" sz="3200" dirty="0" smtClean="0"/>
            </a:br>
            <a:r>
              <a:rPr lang="en-US" sz="3200" dirty="0" smtClean="0"/>
              <a:t>- monitoring of mining of deposits</a:t>
            </a:r>
            <a:r>
              <a:rPr lang="en-US" sz="2800" dirty="0" smtClean="0"/>
              <a:t> through accurate location and definition of the geographic distribution of deposits;</a:t>
            </a:r>
            <a:br>
              <a:rPr lang="en-US" sz="2800" dirty="0" smtClean="0"/>
            </a:br>
            <a:r>
              <a:rPr lang="en-US" sz="2800" dirty="0" smtClean="0"/>
              <a:t>identify the actual and potential impacts of exploiting deposits for the countries located near the deposit</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 y="152400"/>
            <a:ext cx="8839200" cy="6477000"/>
          </a:xfrm>
        </p:spPr>
        <p:txBody>
          <a:bodyPr>
            <a:normAutofit/>
          </a:bodyPr>
          <a:lstStyle/>
          <a:p>
            <a:pPr algn="l"/>
            <a:endParaRPr lang="en-US" sz="2800" b="1" dirty="0" smtClean="0">
              <a:latin typeface="Calibri" pitchFamily="34" charset="0"/>
            </a:endParaRPr>
          </a:p>
          <a:p>
            <a:pPr algn="l"/>
            <a:r>
              <a:rPr lang="en-US" sz="3200" b="1" dirty="0" smtClean="0">
                <a:latin typeface="Calibri" pitchFamily="34" charset="0"/>
              </a:rPr>
              <a:t>CONCLUSIONS</a:t>
            </a:r>
          </a:p>
          <a:p>
            <a:pPr algn="l"/>
            <a:endParaRPr lang="en-GB" sz="3200" dirty="0" smtClean="0">
              <a:latin typeface="Calibri" pitchFamily="34" charset="0"/>
            </a:endParaRPr>
          </a:p>
          <a:p>
            <a:pPr algn="l"/>
            <a:r>
              <a:rPr lang="en-GB" sz="3200" dirty="0" smtClean="0">
                <a:latin typeface="Calibri" pitchFamily="34" charset="0"/>
              </a:rPr>
              <a:t>Whilst the policy is aimed at encouraging exploration and exploitation of minerals in the offshore, the State will ensure that environmental damage to the marine ecosystem is minimised and that the State also benefits from the exploitation of these resources. The risk taker (project developer) will be allowed appropriate return on investment commensurate with the risks taken.</a:t>
            </a:r>
          </a:p>
          <a:p>
            <a:pPr algn="l"/>
            <a:endParaRPr lang="en-US" sz="32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381000"/>
            <a:ext cx="8686800" cy="6248400"/>
          </a:xfrm>
        </p:spPr>
        <p:txBody>
          <a:bodyPr/>
          <a:lstStyle/>
          <a:p>
            <a:pPr algn="l"/>
            <a:r>
              <a:rPr lang="en-GB" sz="2800" dirty="0" smtClean="0">
                <a:latin typeface="+mj-lt"/>
              </a:rPr>
              <a:t>The Government of Fiji recognises that there is a tremendous potential for the development of its offshore mineral resources. The development of these resources will require the reconciliation of key policy issues within a dynamic framework that requires the collaboration of all stakeholders. The policy being developed has attempted to be as flexible as possible, given the unique characteristics of offshore mineral exploration and development and the relative unknown factors involved. Given time, and with the collaboration of all stakeholders, it is envisaged that this document will develop into a succinct and pragmatic policy document for the optimal development of Fiji’s offshore mineral </a:t>
            </a:r>
            <a:endParaRPr lang="en-US" sz="2800" dirty="0" smtClean="0">
              <a:latin typeface="+mj-lt"/>
            </a:endParaRPr>
          </a:p>
          <a:p>
            <a:pPr algn="l"/>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 y="228600"/>
            <a:ext cx="8839200" cy="6324600"/>
          </a:xfrm>
        </p:spPr>
        <p:txBody>
          <a:bodyPr>
            <a:normAutofit/>
          </a:bodyPr>
          <a:lstStyle/>
          <a:p>
            <a:pPr algn="l"/>
            <a:endParaRPr lang="en-GB" sz="2800" dirty="0" smtClean="0"/>
          </a:p>
          <a:p>
            <a:pPr algn="l"/>
            <a:r>
              <a:rPr lang="en-GB" sz="2800" dirty="0" smtClean="0"/>
              <a:t>This Policy document recognises the conventions of UNCLOS with regards to the development of a legislative framework for the development of its offshore minerals, and also the key aspects of offshore mineral exploration and development. These include the impact of technological progress and technology transfer; the possible impact of offshore mining on the nation’s fishing industry; the possible impacts of offshore mining to the community and the environment; the impact of Marine Scientific Research in offshore mining; and its impact on the biota that exist on the seafloor around mineralised areas.</a:t>
            </a:r>
            <a:endParaRPr lang="en-US" sz="28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2400"/>
            <a:ext cx="8991600" cy="5632311"/>
          </a:xfrm>
          <a:prstGeom prst="rect">
            <a:avLst/>
          </a:prstGeom>
        </p:spPr>
        <p:txBody>
          <a:bodyPr wrap="square">
            <a:spAutoFit/>
          </a:bodyPr>
          <a:lstStyle/>
          <a:p>
            <a:r>
              <a:rPr lang="en-US" sz="2400" b="1" dirty="0" smtClean="0"/>
              <a:t>Seafloor Massive Sulfide Deposits in Fiji’s EEZ</a:t>
            </a:r>
            <a:br>
              <a:rPr lang="en-US" sz="2400" b="1" dirty="0" smtClean="0"/>
            </a:br>
            <a:r>
              <a:rPr lang="en-US" sz="2400" dirty="0" smtClean="0"/>
              <a:t/>
            </a:r>
            <a:br>
              <a:rPr lang="en-US" sz="2400" dirty="0" smtClean="0"/>
            </a:br>
            <a:r>
              <a:rPr lang="en-US" sz="2400" dirty="0" smtClean="0"/>
              <a:t>Hydrothermal activity within the Lau and North Fiji Basin back-arc basins were some of the first to be discovered in the SW – Pacific, earliest indications being the recognition of hydrothermal “signatures” within sediments cores and the water column from the northern parts of Lau and North Fiji Basins. Later marine scientific research [1987-1990] in the region confirmed the presence of active and fossil hydrothermal vent systems and recovered </a:t>
            </a:r>
            <a:r>
              <a:rPr lang="en-US" sz="2400" dirty="0" err="1" smtClean="0"/>
              <a:t>mineralised</a:t>
            </a:r>
            <a:r>
              <a:rPr lang="en-US" sz="2400" dirty="0" smtClean="0"/>
              <a:t> material.</a:t>
            </a:r>
            <a:br>
              <a:rPr lang="en-US" sz="2400" dirty="0" smtClean="0"/>
            </a:br>
            <a:r>
              <a:rPr lang="en-US" sz="2400" dirty="0" smtClean="0"/>
              <a:t/>
            </a:r>
            <a:br>
              <a:rPr lang="en-US" sz="2400" dirty="0" smtClean="0"/>
            </a:br>
            <a:r>
              <a:rPr lang="en-US" sz="2400" dirty="0" smtClean="0"/>
              <a:t>The deposits are entirely within deep water &gt; 1900 meters, and close to sites of recent volcanism along the spreading axes. They appear associated with fracture zones and associated normal faults within axial caldera systems.</a:t>
            </a:r>
            <a:endParaRPr lang="en-US"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228600"/>
            <a:ext cx="8686800" cy="6324600"/>
          </a:xfrm>
        </p:spPr>
        <p:txBody>
          <a:bodyPr/>
          <a:lstStyle/>
          <a:p>
            <a:pPr lvl="0" algn="l"/>
            <a:endParaRPr lang="en-GB" dirty="0" smtClean="0"/>
          </a:p>
          <a:p>
            <a:pPr lvl="0" algn="l"/>
            <a:endParaRPr lang="en-GB" dirty="0" smtClean="0"/>
          </a:p>
          <a:p>
            <a:pPr lvl="0" algn="l"/>
            <a:r>
              <a:rPr lang="en-GB" dirty="0" smtClean="0"/>
              <a:t>It is the belief of the Fiji Government that this document demonstrates the need for comprehensive and integrated legislation that is specific to the responsible management and development of offshore mineral resources.  These objectives would appear to be best met by the development of an Offshore Mining Law under which these resources can be explored and exploited for the benefit of the peoples of Fiji. </a:t>
            </a:r>
            <a:endParaRPr lang="en-US" dirty="0" smtClean="0"/>
          </a:p>
          <a:p>
            <a:pPr algn="l"/>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3400" y="2362200"/>
            <a:ext cx="7854696" cy="1752600"/>
          </a:xfrm>
        </p:spPr>
        <p:txBody>
          <a:bodyPr>
            <a:normAutofit/>
          </a:bodyPr>
          <a:lstStyle/>
          <a:p>
            <a:pPr algn="ctr"/>
            <a:r>
              <a:rPr lang="en-US" sz="3600" b="1" dirty="0" smtClean="0"/>
              <a:t>The End – Questions?</a:t>
            </a:r>
            <a:endParaRPr lang="en-US" sz="3600" b="1"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457200" y="468313"/>
            <a:ext cx="8229600" cy="512762"/>
          </a:xfrm>
          <a:prstGeom prst="rect">
            <a:avLst/>
          </a:prstGeom>
          <a:ln>
            <a:noFill/>
          </a:ln>
        </p:spPr>
        <p:txBody>
          <a:bodyPr vert="horz" lIns="0" tIns="0" rIns="18288" bIns="0" anchor="b">
            <a:normAutofit fontScale="97500" lnSpcReduction="10000"/>
            <a:scene3d>
              <a:camera prst="orthographicFront"/>
              <a:lightRig rig="freezing" dir="t">
                <a:rot lat="0" lon="0" rev="5640000"/>
              </a:lightRig>
            </a:scene3d>
            <a:sp3d prstMaterial="flat">
              <a:bevelT w="38100" h="38100"/>
              <a:contourClr>
                <a:schemeClr val="tx2"/>
              </a:contourClr>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accent3">
                    <a:tint val="90000"/>
                    <a:satMod val="120000"/>
                  </a:schemeClr>
                </a:solidFill>
                <a:effectLst>
                  <a:outerShdw blurRad="38100" dist="38100" dir="2700000" algn="tl">
                    <a:srgbClr val="FFFFFF"/>
                  </a:outerShdw>
                </a:effectLst>
                <a:uLnTx/>
                <a:uFillTx/>
                <a:latin typeface="+mj-lt"/>
                <a:ea typeface="+mj-ea"/>
                <a:cs typeface="+mj-cs"/>
              </a:rPr>
              <a:t>Exploration History </a:t>
            </a:r>
            <a:r>
              <a:rPr kumimoji="0" lang="en-US" sz="2800" b="1" i="0" u="none" strike="noStrike" kern="1200" cap="none" spc="0" normalizeH="0" baseline="0" noProof="0" dirty="0" smtClean="0">
                <a:ln>
                  <a:noFill/>
                </a:ln>
                <a:solidFill>
                  <a:schemeClr val="accent3">
                    <a:tint val="90000"/>
                    <a:satMod val="120000"/>
                  </a:schemeClr>
                </a:solidFill>
                <a:effectLst>
                  <a:outerShdw blurRad="38100" dist="38100" dir="2700000" algn="tl">
                    <a:srgbClr val="FFFFFF"/>
                  </a:outerShdw>
                </a:effectLst>
                <a:uLnTx/>
                <a:uFillTx/>
                <a:latin typeface="+mj-lt"/>
                <a:ea typeface="+mj-ea"/>
                <a:cs typeface="+mj-cs"/>
              </a:rPr>
              <a:t>#1</a:t>
            </a:r>
            <a:endParaRPr kumimoji="0" lang="en-US" sz="5600" b="1" i="0" u="none" strike="noStrike" kern="1200" cap="none" spc="0" normalizeH="0" baseline="0" noProof="0" dirty="0">
              <a:ln>
                <a:noFill/>
              </a:ln>
              <a:solidFill>
                <a:schemeClr val="accent3">
                  <a:tint val="90000"/>
                  <a:satMod val="120000"/>
                </a:schemeClr>
              </a:solidFill>
              <a:effectLst>
                <a:outerShdw blurRad="38100" dist="25400" dir="5400000" algn="tl" rotWithShape="0">
                  <a:srgbClr val="000000">
                    <a:alpha val="43000"/>
                  </a:srgbClr>
                </a:outerShdw>
              </a:effectLst>
              <a:uLnTx/>
              <a:uFillTx/>
              <a:latin typeface="+mj-lt"/>
              <a:ea typeface="+mj-ea"/>
              <a:cs typeface="+mj-cs"/>
            </a:endParaRPr>
          </a:p>
        </p:txBody>
      </p:sp>
      <p:sp>
        <p:nvSpPr>
          <p:cNvPr id="7" name="Rectangle 3"/>
          <p:cNvSpPr txBox="1">
            <a:spLocks noChangeArrowheads="1"/>
          </p:cNvSpPr>
          <p:nvPr/>
        </p:nvSpPr>
        <p:spPr>
          <a:xfrm>
            <a:off x="457200" y="1600200"/>
            <a:ext cx="8229600" cy="4525963"/>
          </a:xfrm>
          <a:prstGeom prst="rect">
            <a:avLst/>
          </a:prstGeom>
        </p:spPr>
        <p:txBody>
          <a:bodyPr vert="horz">
            <a:normAutofit/>
          </a:bodyPr>
          <a:lstStyle/>
          <a:p>
            <a:pPr marL="274320" marR="0" lvl="0" indent="-274320" algn="l" defTabSz="914400" rtl="0" eaLnBrk="1" fontAlgn="auto" latinLnBrk="0" hangingPunct="1">
              <a:lnSpc>
                <a:spcPct val="90000"/>
              </a:lnSpc>
              <a:spcBef>
                <a:spcPct val="20000"/>
              </a:spcBef>
              <a:spcAft>
                <a:spcPts val="0"/>
              </a:spcAft>
              <a:buClr>
                <a:schemeClr val="accent3"/>
              </a:buClr>
              <a:buSzPct val="95000"/>
              <a:buFont typeface="Wingdings 2"/>
              <a:buChar char=""/>
              <a:tabLst/>
              <a:defRPr/>
            </a:pPr>
            <a:r>
              <a:rPr kumimoji="0" lang="en-US" sz="2800" b="0" i="0" u="none" strike="noStrike" kern="1200" cap="none" spc="0" normalizeH="0" baseline="0" noProof="0" dirty="0" smtClean="0">
                <a:ln>
                  <a:noFill/>
                </a:ln>
                <a:solidFill>
                  <a:schemeClr val="tx1"/>
                </a:solidFill>
                <a:effectLst/>
                <a:uLnTx/>
                <a:uFillTx/>
                <a:latin typeface="Calibri" pitchFamily="34" charset="0"/>
              </a:rPr>
              <a:t>NUMEROUS GEOLOGICAL &amp; GEOPHYSICAL CRUISES (Late 1970-1980’ and into the 1990’s)</a:t>
            </a:r>
          </a:p>
          <a:p>
            <a:pPr marL="274320" marR="0" lvl="0" indent="-274320" algn="l" defTabSz="914400" rtl="0" eaLnBrk="1" fontAlgn="auto" latinLnBrk="0" hangingPunct="1">
              <a:lnSpc>
                <a:spcPct val="90000"/>
              </a:lnSpc>
              <a:spcBef>
                <a:spcPct val="20000"/>
              </a:spcBef>
              <a:spcAft>
                <a:spcPts val="0"/>
              </a:spcAft>
              <a:buClr>
                <a:schemeClr val="accent3"/>
              </a:buClr>
              <a:buSzPct val="95000"/>
              <a:buFont typeface="Wingdings 2"/>
              <a:buChar char=""/>
              <a:tabLst/>
              <a:defRPr/>
            </a:pPr>
            <a:endParaRPr kumimoji="0" lang="en-US" sz="2800" b="0" i="0" u="none" strike="noStrike" kern="1200" cap="none" spc="0" normalizeH="0" baseline="0" noProof="0" dirty="0" smtClean="0">
              <a:ln>
                <a:noFill/>
              </a:ln>
              <a:solidFill>
                <a:schemeClr val="tx1"/>
              </a:solidFill>
              <a:effectLst/>
              <a:uLnTx/>
              <a:uFillTx/>
              <a:latin typeface="Calibri" pitchFamily="34" charset="0"/>
            </a:endParaRPr>
          </a:p>
          <a:p>
            <a:pPr marL="640080" marR="0" lvl="1" indent="-246888" algn="l"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800" b="1" i="0" u="none" strike="noStrike" kern="1200" cap="none" spc="0" normalizeH="0" baseline="0" noProof="0" dirty="0" smtClean="0">
                <a:ln>
                  <a:noFill/>
                </a:ln>
                <a:solidFill>
                  <a:schemeClr val="tx1"/>
                </a:solidFill>
                <a:effectLst/>
                <a:uLnTx/>
                <a:uFillTx/>
                <a:latin typeface="Calibri" pitchFamily="34" charset="0"/>
              </a:rPr>
              <a:t>Marginal Basin geology and petrology of volcanic suites</a:t>
            </a:r>
          </a:p>
          <a:p>
            <a:pPr marL="640080" marR="0" lvl="1" indent="-246888" algn="l"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800" b="1" i="0" u="none" strike="noStrike" kern="1200" cap="none" spc="0" normalizeH="0" baseline="0" noProof="0" dirty="0" smtClean="0">
                <a:ln>
                  <a:noFill/>
                </a:ln>
                <a:solidFill>
                  <a:schemeClr val="tx1"/>
                </a:solidFill>
                <a:effectLst/>
                <a:uLnTx/>
                <a:uFillTx/>
                <a:latin typeface="Calibri" pitchFamily="34" charset="0"/>
              </a:rPr>
              <a:t>Identification of hydrothermal signatures in sediments and water column - North Fiji Basin</a:t>
            </a:r>
          </a:p>
          <a:p>
            <a:pPr marL="640080" marR="0" lvl="1" indent="-246888" algn="l"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800" b="1" i="0" u="none" strike="noStrike" kern="1200" cap="none" spc="0" normalizeH="0" baseline="0" noProof="0" dirty="0" smtClean="0">
                <a:ln>
                  <a:noFill/>
                </a:ln>
                <a:solidFill>
                  <a:schemeClr val="tx1"/>
                </a:solidFill>
                <a:effectLst/>
                <a:uLnTx/>
                <a:uFillTx/>
                <a:latin typeface="Calibri" pitchFamily="34" charset="0"/>
              </a:rPr>
              <a:t>Understanding the evolution of the NFB and LB</a:t>
            </a:r>
          </a:p>
          <a:p>
            <a:pPr marL="640080" marR="0" lvl="1" indent="-246888" algn="l"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800" b="1" i="0" u="none" strike="noStrike" kern="1200" cap="none" spc="0" normalizeH="0" baseline="0" noProof="0" dirty="0" smtClean="0">
                <a:ln>
                  <a:noFill/>
                </a:ln>
                <a:solidFill>
                  <a:schemeClr val="tx1"/>
                </a:solidFill>
                <a:effectLst/>
                <a:uLnTx/>
                <a:uFillTx/>
                <a:latin typeface="Calibri" pitchFamily="34" charset="0"/>
              </a:rPr>
              <a:t>All under MSR regime (UNCLOS)</a:t>
            </a:r>
          </a:p>
          <a:p>
            <a:pPr marL="640080" marR="0" lvl="1" indent="-246888" algn="l" defTabSz="914400" rtl="0" eaLnBrk="1" fontAlgn="auto" latinLnBrk="0" hangingPunct="1">
              <a:lnSpc>
                <a:spcPct val="90000"/>
              </a:lnSpc>
              <a:spcBef>
                <a:spcPct val="20000"/>
              </a:spcBef>
              <a:spcAft>
                <a:spcPts val="0"/>
              </a:spcAft>
              <a:buClr>
                <a:schemeClr val="accent1"/>
              </a:buClr>
              <a:buSzPct val="85000"/>
              <a:buFont typeface="Wingdings 2"/>
              <a:buChar char=""/>
              <a:tabLst/>
              <a:defRPr/>
            </a:pPr>
            <a:endParaRPr kumimoji="0" lang="en-US" sz="2800" b="1" i="0" u="none" strike="noStrike" kern="1200" cap="none" spc="0" normalizeH="0" baseline="0" noProof="0" dirty="0" smtClean="0">
              <a:ln>
                <a:noFill/>
              </a:ln>
              <a:solidFill>
                <a:schemeClr val="tx1"/>
              </a:solidFill>
              <a:effectLst/>
              <a:uLnTx/>
              <a:uFillTx/>
              <a:latin typeface="Calibri" pitchFamily="34" charset="0"/>
            </a:endParaRPr>
          </a:p>
          <a:p>
            <a:pPr marL="640080" marR="0" lvl="1" indent="-246888" algn="l" defTabSz="914400" rtl="0" eaLnBrk="1" fontAlgn="auto" latinLnBrk="0" hangingPunct="1">
              <a:lnSpc>
                <a:spcPct val="90000"/>
              </a:lnSpc>
              <a:spcBef>
                <a:spcPct val="20000"/>
              </a:spcBef>
              <a:spcAft>
                <a:spcPts val="0"/>
              </a:spcAft>
              <a:buClr>
                <a:schemeClr val="accent1"/>
              </a:buClr>
              <a:buSzPct val="85000"/>
              <a:buFont typeface="Wingdings 2"/>
              <a:buChar char=""/>
              <a:tabLst/>
              <a:defRPr/>
            </a:pPr>
            <a:endParaRPr kumimoji="0" lang="en-US" sz="2000" b="1" i="0" u="none" strike="noStrike" kern="1200" cap="none" spc="0" normalizeH="0" baseline="0" noProof="0" dirty="0" smtClean="0">
              <a:ln>
                <a:noFill/>
              </a:ln>
              <a:solidFill>
                <a:schemeClr val="tx1"/>
              </a:solidFill>
              <a:effectLst/>
              <a:uLnTx/>
              <a:uFillTx/>
              <a:latin typeface="+mn-lt"/>
              <a:ea typeface="+mn-ea"/>
              <a:cs typeface="+mn-cs"/>
            </a:endParaRPr>
          </a:p>
          <a:p>
            <a:pPr marL="640080" marR="0" lvl="1" indent="-246888" algn="l" defTabSz="914400" rtl="0" eaLnBrk="1" fontAlgn="auto" latinLnBrk="0" hangingPunct="1">
              <a:lnSpc>
                <a:spcPct val="90000"/>
              </a:lnSpc>
              <a:spcBef>
                <a:spcPct val="20000"/>
              </a:spcBef>
              <a:spcAft>
                <a:spcPts val="0"/>
              </a:spcAft>
              <a:buClr>
                <a:schemeClr val="accent1"/>
              </a:buClr>
              <a:buSzPct val="85000"/>
              <a:buFont typeface="Wingdings 2"/>
              <a:buChar char=""/>
              <a:tabLst/>
              <a:defRPr/>
            </a:pPr>
            <a:endParaRPr kumimoji="0" lang="en-US" sz="2000" b="1"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 calcmode="lin" valueType="num">
                                      <p:cBhvr additive="base">
                                        <p:cTn id="11"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7">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 calcmode="lin" valueType="num">
                                      <p:cBhvr additive="base">
                                        <p:cTn id="15"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7">
                                            <p:txEl>
                                              <p:pRg st="3" end="3"/>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anim calcmode="lin" valueType="num">
                                      <p:cBhvr additive="base">
                                        <p:cTn id="23" dur="500" fill="hold"/>
                                        <p:tgtEl>
                                          <p:spTgt spid="7">
                                            <p:txEl>
                                              <p:pRg st="5" end="5"/>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7">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57200" y="590550"/>
            <a:ext cx="8229600" cy="511175"/>
          </a:xfrm>
          <a:prstGeom prst="rect">
            <a:avLst/>
          </a:prstGeom>
          <a:ln>
            <a:noFill/>
          </a:ln>
        </p:spPr>
        <p:txBody>
          <a:bodyPr vert="horz" lIns="0" tIns="0" rIns="18288" bIns="0" anchor="b">
            <a:normAutofit lnSpcReduction="10000"/>
            <a:scene3d>
              <a:camera prst="orthographicFront"/>
              <a:lightRig rig="freezing" dir="t">
                <a:rot lat="0" lon="0" rev="5640000"/>
              </a:lightRig>
            </a:scene3d>
            <a:sp3d prstMaterial="flat">
              <a:bevelT w="38100" h="38100"/>
              <a:contourClr>
                <a:schemeClr val="tx2"/>
              </a:contourClr>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accent3">
                    <a:tint val="90000"/>
                    <a:satMod val="120000"/>
                  </a:schemeClr>
                </a:solidFill>
                <a:effectLst>
                  <a:outerShdw blurRad="38100" dist="25400" dir="5400000" algn="tl" rotWithShape="0">
                    <a:srgbClr val="000000">
                      <a:alpha val="43000"/>
                    </a:srgbClr>
                  </a:outerShdw>
                </a:effectLst>
                <a:uLnTx/>
                <a:uFillTx/>
                <a:latin typeface="+mj-lt"/>
                <a:ea typeface="+mj-ea"/>
                <a:cs typeface="+mj-cs"/>
              </a:rPr>
              <a:t>Exploration History </a:t>
            </a:r>
            <a:r>
              <a:rPr kumimoji="0" lang="en-US" sz="2800" b="1" i="0" u="none" strike="noStrike" kern="1200" cap="none" spc="0" normalizeH="0" baseline="0" noProof="0" dirty="0" smtClean="0">
                <a:ln>
                  <a:noFill/>
                </a:ln>
                <a:solidFill>
                  <a:schemeClr val="accent3">
                    <a:tint val="90000"/>
                    <a:satMod val="120000"/>
                  </a:schemeClr>
                </a:solidFill>
                <a:effectLst>
                  <a:outerShdw blurRad="38100" dist="25400" dir="5400000" algn="tl" rotWithShape="0">
                    <a:srgbClr val="000000">
                      <a:alpha val="43000"/>
                    </a:srgbClr>
                  </a:outerShdw>
                </a:effectLst>
                <a:uLnTx/>
                <a:uFillTx/>
                <a:latin typeface="+mj-lt"/>
                <a:ea typeface="+mj-ea"/>
                <a:cs typeface="+mj-cs"/>
              </a:rPr>
              <a:t>#2</a:t>
            </a:r>
            <a:endParaRPr kumimoji="0" lang="en-US" sz="3600" b="1" i="0" u="none" strike="noStrike" kern="1200" cap="none" spc="0" normalizeH="0" baseline="0" noProof="0" dirty="0" smtClean="0">
              <a:ln>
                <a:noFill/>
              </a:ln>
              <a:solidFill>
                <a:schemeClr val="accent3">
                  <a:tint val="90000"/>
                  <a:satMod val="120000"/>
                </a:schemeClr>
              </a:solidFill>
              <a:effectLst>
                <a:outerShdw blurRad="38100" dist="25400" dir="5400000" algn="tl" rotWithShape="0">
                  <a:srgbClr val="000000">
                    <a:alpha val="43000"/>
                  </a:srgbClr>
                </a:outerShdw>
              </a:effectLst>
              <a:uLnTx/>
              <a:uFillTx/>
              <a:latin typeface="+mj-lt"/>
              <a:ea typeface="+mj-ea"/>
              <a:cs typeface="+mj-cs"/>
            </a:endParaRPr>
          </a:p>
        </p:txBody>
      </p:sp>
      <p:sp>
        <p:nvSpPr>
          <p:cNvPr id="5" name="Rectangle 3"/>
          <p:cNvSpPr txBox="1">
            <a:spLocks noChangeArrowheads="1"/>
          </p:cNvSpPr>
          <p:nvPr/>
        </p:nvSpPr>
        <p:spPr>
          <a:xfrm>
            <a:off x="381000" y="1219200"/>
            <a:ext cx="8534400" cy="5334000"/>
          </a:xfrm>
          <a:prstGeom prst="rect">
            <a:avLst/>
          </a:prstGeom>
        </p:spPr>
        <p:txBody>
          <a:bodyPr vert="horz" lIns="0" rIns="18288">
            <a:normAutofit/>
          </a:bodyPr>
          <a:lstStyle/>
          <a:p>
            <a:pPr marL="0" marR="45720" lvl="0" indent="0"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n-US" sz="2800" b="1" i="0" u="none" strike="noStrike" kern="1200" cap="none" spc="0" normalizeH="0" baseline="0" noProof="0" dirty="0" smtClean="0">
                <a:ln>
                  <a:noFill/>
                </a:ln>
                <a:solidFill>
                  <a:schemeClr val="tx1"/>
                </a:solidFill>
                <a:effectLst/>
                <a:uLnTx/>
                <a:uFillTx/>
                <a:latin typeface="Calibri" pitchFamily="34" charset="0"/>
              </a:rPr>
              <a:t>Lau Basin</a:t>
            </a:r>
          </a:p>
          <a:p>
            <a:pPr marL="0" marR="45720" lvl="0" indent="0" algn="r"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n-US" sz="2800" b="1" i="0" u="none" strike="noStrike" kern="1200" cap="none" spc="0" normalizeH="0" baseline="0" noProof="0" dirty="0" smtClean="0">
              <a:ln>
                <a:noFill/>
              </a:ln>
              <a:solidFill>
                <a:schemeClr val="tx1"/>
              </a:solidFill>
              <a:effectLst/>
              <a:uLnTx/>
              <a:uFillTx/>
              <a:latin typeface="Calibri" pitchFamily="34" charset="0"/>
            </a:endParaRPr>
          </a:p>
          <a:p>
            <a:pPr marL="457200" marR="0" lvl="1" indent="0" algn="ctr"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sz="2800" b="1" i="0" u="none" strike="noStrike" kern="1200" cap="none" spc="0" normalizeH="0" baseline="0" noProof="0" dirty="0" smtClean="0">
                <a:ln>
                  <a:noFill/>
                </a:ln>
                <a:solidFill>
                  <a:schemeClr val="tx1"/>
                </a:solidFill>
                <a:effectLst/>
                <a:uLnTx/>
                <a:uFillTx/>
                <a:latin typeface="Calibri" pitchFamily="34" charset="0"/>
              </a:rPr>
              <a:t>SO35 [1984-85]; SO 48 [1987]</a:t>
            </a:r>
          </a:p>
          <a:p>
            <a:pPr marL="457200" marR="0" lvl="1" indent="0" algn="ctr"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sz="2800" b="1" i="1" u="none" strike="noStrike" kern="1200" cap="none" spc="0" normalizeH="0" baseline="0" noProof="0" dirty="0" err="1" smtClean="0">
                <a:ln>
                  <a:noFill/>
                </a:ln>
                <a:solidFill>
                  <a:schemeClr val="tx1"/>
                </a:solidFill>
                <a:effectLst/>
                <a:uLnTx/>
                <a:uFillTx/>
                <a:latin typeface="Calibri" pitchFamily="34" charset="0"/>
              </a:rPr>
              <a:t>Nautile</a:t>
            </a:r>
            <a:r>
              <a:rPr kumimoji="0" lang="en-US" sz="2800" b="1" i="0" u="none" strike="noStrike" kern="1200" cap="none" spc="0" normalizeH="0" baseline="0" noProof="0" dirty="0" smtClean="0">
                <a:ln>
                  <a:noFill/>
                </a:ln>
                <a:solidFill>
                  <a:schemeClr val="tx1"/>
                </a:solidFill>
                <a:effectLst/>
                <a:uLnTx/>
                <a:uFillTx/>
                <a:latin typeface="Calibri" pitchFamily="34" charset="0"/>
              </a:rPr>
              <a:t> dives [1989]</a:t>
            </a:r>
          </a:p>
          <a:p>
            <a:pPr marL="457200" marR="0" lvl="1" indent="0" algn="ctr"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sz="2800" b="1" i="0" u="none" strike="noStrike" kern="1200" cap="none" spc="0" normalizeH="0" baseline="0" noProof="0" dirty="0" smtClean="0">
                <a:ln>
                  <a:noFill/>
                </a:ln>
                <a:solidFill>
                  <a:schemeClr val="tx1"/>
                </a:solidFill>
                <a:effectLst/>
                <a:uLnTx/>
                <a:uFillTx/>
                <a:latin typeface="Calibri" pitchFamily="34" charset="0"/>
              </a:rPr>
              <a:t>North Lau &amp; </a:t>
            </a:r>
            <a:r>
              <a:rPr kumimoji="0" lang="en-US" sz="2800" b="1" i="0" u="none" strike="noStrike" kern="1200" cap="none" spc="0" normalizeH="0" baseline="0" noProof="0" dirty="0" err="1" smtClean="0">
                <a:ln>
                  <a:noFill/>
                </a:ln>
                <a:solidFill>
                  <a:schemeClr val="tx1"/>
                </a:solidFill>
                <a:effectLst/>
                <a:uLnTx/>
                <a:uFillTx/>
                <a:latin typeface="Calibri" pitchFamily="34" charset="0"/>
              </a:rPr>
              <a:t>Valu</a:t>
            </a:r>
            <a:r>
              <a:rPr kumimoji="0" lang="en-US" sz="2800" b="1" i="0" u="none" strike="noStrike" kern="1200" cap="none" spc="0" normalizeH="0" baseline="0" noProof="0" dirty="0" smtClean="0">
                <a:ln>
                  <a:noFill/>
                </a:ln>
                <a:solidFill>
                  <a:schemeClr val="tx1"/>
                </a:solidFill>
                <a:effectLst/>
                <a:uLnTx/>
                <a:uFillTx/>
                <a:latin typeface="Calibri" pitchFamily="34" charset="0"/>
              </a:rPr>
              <a:t> </a:t>
            </a:r>
            <a:r>
              <a:rPr kumimoji="0" lang="en-US" sz="2800" b="1" i="0" u="none" strike="noStrike" kern="1200" cap="none" spc="0" normalizeH="0" baseline="0" noProof="0" dirty="0" err="1" smtClean="0">
                <a:ln>
                  <a:noFill/>
                </a:ln>
                <a:solidFill>
                  <a:schemeClr val="tx1"/>
                </a:solidFill>
                <a:effectLst/>
                <a:uLnTx/>
                <a:uFillTx/>
                <a:latin typeface="Calibri" pitchFamily="34" charset="0"/>
              </a:rPr>
              <a:t>Fa</a:t>
            </a:r>
            <a:r>
              <a:rPr kumimoji="0" lang="en-US" sz="2800" b="1" i="0" u="none" strike="noStrike" kern="1200" cap="none" spc="0" normalizeH="0" baseline="0" noProof="0" dirty="0" smtClean="0">
                <a:ln>
                  <a:noFill/>
                </a:ln>
                <a:solidFill>
                  <a:schemeClr val="tx1"/>
                </a:solidFill>
                <a:effectLst/>
                <a:uLnTx/>
                <a:uFillTx/>
                <a:latin typeface="Calibri" pitchFamily="34" charset="0"/>
              </a:rPr>
              <a:t> Ridge [~18-23</a:t>
            </a:r>
            <a:r>
              <a:rPr kumimoji="0" lang="en-US" sz="2800" b="1" i="0" u="none" strike="noStrike" kern="1200" cap="none" spc="0" normalizeH="0" baseline="30000" noProof="0" dirty="0" smtClean="0">
                <a:ln>
                  <a:noFill/>
                </a:ln>
                <a:solidFill>
                  <a:schemeClr val="tx1"/>
                </a:solidFill>
                <a:effectLst/>
                <a:uLnTx/>
                <a:uFillTx/>
                <a:latin typeface="Calibri" pitchFamily="34" charset="0"/>
              </a:rPr>
              <a:t>o</a:t>
            </a:r>
            <a:r>
              <a:rPr kumimoji="0" lang="en-US" sz="2800" b="1" i="0" u="none" strike="noStrike" kern="1200" cap="none" spc="0" normalizeH="0" baseline="0" noProof="0" dirty="0" smtClean="0">
                <a:ln>
                  <a:noFill/>
                </a:ln>
                <a:solidFill>
                  <a:schemeClr val="tx1"/>
                </a:solidFill>
                <a:effectLst/>
                <a:uLnTx/>
                <a:uFillTx/>
                <a:latin typeface="Calibri" pitchFamily="34" charset="0"/>
              </a:rPr>
              <a:t> S]</a:t>
            </a:r>
          </a:p>
          <a:p>
            <a:pPr marL="457200" marR="0" lvl="1" indent="0" algn="ctr"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sz="2800" b="1" i="1" u="none" strike="noStrike" kern="1200" cap="none" spc="0" normalizeH="0" baseline="0" noProof="0" dirty="0" err="1" smtClean="0">
                <a:ln>
                  <a:noFill/>
                </a:ln>
                <a:solidFill>
                  <a:schemeClr val="tx1"/>
                </a:solidFill>
                <a:effectLst/>
                <a:uLnTx/>
                <a:uFillTx/>
                <a:latin typeface="Calibri" pitchFamily="34" charset="0"/>
              </a:rPr>
              <a:t>Keldysh</a:t>
            </a:r>
            <a:r>
              <a:rPr kumimoji="0" lang="en-US" sz="2800" b="1" i="1" u="none" strike="noStrike" kern="1200" cap="none" spc="0" normalizeH="0" baseline="0" noProof="0" dirty="0" smtClean="0">
                <a:ln>
                  <a:noFill/>
                </a:ln>
                <a:solidFill>
                  <a:schemeClr val="tx1"/>
                </a:solidFill>
                <a:effectLst/>
                <a:uLnTx/>
                <a:uFillTx/>
                <a:latin typeface="Calibri" pitchFamily="34" charset="0"/>
              </a:rPr>
              <a:t>/MIR </a:t>
            </a:r>
            <a:r>
              <a:rPr kumimoji="0" lang="en-US" sz="2800" b="1" i="0" u="none" strike="noStrike" kern="1200" cap="none" spc="0" normalizeH="0" baseline="0" noProof="0" dirty="0" smtClean="0">
                <a:ln>
                  <a:noFill/>
                </a:ln>
                <a:solidFill>
                  <a:schemeClr val="tx1"/>
                </a:solidFill>
                <a:effectLst/>
                <a:uLnTx/>
                <a:uFillTx/>
                <a:latin typeface="Calibri" pitchFamily="34" charset="0"/>
              </a:rPr>
              <a:t>[1990] - [~15</a:t>
            </a:r>
            <a:r>
              <a:rPr kumimoji="0" lang="en-US" sz="2800" b="1" i="0" u="none" strike="noStrike" kern="1200" cap="none" spc="0" normalizeH="0" baseline="30000" noProof="0" dirty="0" smtClean="0">
                <a:ln>
                  <a:noFill/>
                </a:ln>
                <a:solidFill>
                  <a:schemeClr val="tx1"/>
                </a:solidFill>
                <a:effectLst/>
                <a:uLnTx/>
                <a:uFillTx/>
                <a:latin typeface="Calibri" pitchFamily="34" charset="0"/>
              </a:rPr>
              <a:t>o</a:t>
            </a:r>
            <a:r>
              <a:rPr kumimoji="0" lang="en-US" sz="2800" b="1" i="0" u="none" strike="noStrike" kern="1200" cap="none" spc="0" normalizeH="0" baseline="0" noProof="0" dirty="0" smtClean="0">
                <a:ln>
                  <a:noFill/>
                </a:ln>
                <a:solidFill>
                  <a:schemeClr val="tx1"/>
                </a:solidFill>
                <a:effectLst/>
                <a:uLnTx/>
                <a:uFillTx/>
                <a:latin typeface="Calibri" pitchFamily="34" charset="0"/>
              </a:rPr>
              <a:t> 23’S]</a:t>
            </a:r>
          </a:p>
          <a:p>
            <a:pPr marL="457200" marR="0" lvl="1" indent="0" algn="ctr"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sz="2800" b="1" i="0" u="none" strike="noStrike" kern="1200" cap="none" spc="0" normalizeH="0" baseline="0" noProof="0" dirty="0" smtClean="0">
                <a:ln>
                  <a:noFill/>
                </a:ln>
                <a:solidFill>
                  <a:schemeClr val="tx1"/>
                </a:solidFill>
                <a:effectLst/>
                <a:uLnTx/>
                <a:uFillTx/>
                <a:latin typeface="Calibri" pitchFamily="34" charset="0"/>
              </a:rPr>
              <a:t>Many others including Ridge Program</a:t>
            </a:r>
          </a:p>
          <a:p>
            <a:pPr marL="457200" marR="0" lvl="1" indent="0" algn="ctr"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sz="2800" b="1" i="0" u="none" strike="noStrike" kern="1200" cap="none" spc="0" normalizeH="0" baseline="0" noProof="0" dirty="0" smtClean="0">
                <a:ln>
                  <a:noFill/>
                </a:ln>
                <a:solidFill>
                  <a:schemeClr val="tx1"/>
                </a:solidFill>
                <a:effectLst/>
                <a:uLnTx/>
                <a:uFillTx/>
                <a:latin typeface="Calibri" pitchFamily="34" charset="0"/>
              </a:rPr>
              <a:t>KORDI 2007</a:t>
            </a:r>
          </a:p>
          <a:p>
            <a:pPr marL="457200" marR="0" lvl="1" indent="0" algn="ctr"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sz="2800" b="1" i="0" u="none" strike="noStrike" kern="1200" cap="none" spc="0" normalizeH="0" baseline="0" noProof="0" dirty="0" smtClean="0">
                <a:ln>
                  <a:noFill/>
                </a:ln>
                <a:solidFill>
                  <a:schemeClr val="tx1"/>
                </a:solidFill>
                <a:effectLst/>
                <a:uLnTx/>
                <a:uFillTx/>
                <a:latin typeface="Calibri" pitchFamily="34" charset="0"/>
              </a:rPr>
              <a:t>Commercial </a:t>
            </a:r>
            <a:r>
              <a:rPr kumimoji="0" lang="en-US" sz="2800" b="1" i="0" u="none" strike="noStrike" kern="1200" cap="none" spc="0" normalizeH="0" baseline="0" noProof="0" dirty="0" err="1" smtClean="0">
                <a:ln>
                  <a:noFill/>
                </a:ln>
                <a:solidFill>
                  <a:schemeClr val="tx1"/>
                </a:solidFill>
                <a:effectLst/>
                <a:uLnTx/>
                <a:uFillTx/>
                <a:latin typeface="Calibri" pitchFamily="34" charset="0"/>
              </a:rPr>
              <a:t>expl</a:t>
            </a:r>
            <a:r>
              <a:rPr kumimoji="0" lang="en-US" sz="2800" b="1" i="0" u="none" strike="noStrike" kern="1200" cap="none" spc="0" normalizeH="0" baseline="0" noProof="0" dirty="0" smtClean="0">
                <a:ln>
                  <a:noFill/>
                </a:ln>
                <a:solidFill>
                  <a:schemeClr val="tx1"/>
                </a:solidFill>
                <a:effectLst/>
                <a:uLnTx/>
                <a:uFillTx/>
                <a:latin typeface="Calibri" pitchFamily="34" charset="0"/>
              </a:rPr>
              <a:t> 2008 (Nautilus, Neptune, </a:t>
            </a:r>
            <a:r>
              <a:rPr kumimoji="0" lang="en-US" sz="2800" b="1" i="0" u="none" strike="noStrike" kern="1200" cap="none" spc="0" normalizeH="0" baseline="0" noProof="0" dirty="0" err="1" smtClean="0">
                <a:ln>
                  <a:noFill/>
                </a:ln>
                <a:solidFill>
                  <a:schemeClr val="tx1"/>
                </a:solidFill>
                <a:effectLst/>
                <a:uLnTx/>
                <a:uFillTx/>
                <a:latin typeface="Calibri" pitchFamily="34" charset="0"/>
              </a:rPr>
              <a:t>Bluewater</a:t>
            </a:r>
            <a:r>
              <a:rPr kumimoji="0" lang="en-US" sz="2800" b="1" i="0" u="none" strike="noStrike" kern="1200" cap="none" spc="0" normalizeH="0" baseline="0" noProof="0" dirty="0" smtClean="0">
                <a:ln>
                  <a:noFill/>
                </a:ln>
                <a:solidFill>
                  <a:schemeClr val="tx1"/>
                </a:solidFill>
                <a:effectLst/>
                <a:uLnTx/>
                <a:uFillTx/>
                <a:latin typeface="Calibri" pitchFamily="34" charset="0"/>
              </a:rPr>
              <a:t>)</a:t>
            </a:r>
            <a:endParaRPr kumimoji="0" lang="en-US" sz="2800" b="0" i="0" u="none" strike="noStrike" kern="1200" cap="none" spc="0" normalizeH="0" baseline="0" noProof="0" dirty="0" smtClean="0">
              <a:ln>
                <a:noFill/>
              </a:ln>
              <a:solidFill>
                <a:schemeClr val="tx1"/>
              </a:solidFill>
              <a:effectLst/>
              <a:uLnTx/>
              <a:uFillTx/>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additive="base">
                                        <p:cTn id="11"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 calcmode="lin" valueType="num">
                                      <p:cBhvr additive="base">
                                        <p:cTn id="15"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5">
                                            <p:txEl>
                                              <p:pRg st="3" end="3"/>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 calcmode="lin" valueType="num">
                                      <p:cBhvr additive="base">
                                        <p:cTn id="23" dur="500" fill="hold"/>
                                        <p:tgtEl>
                                          <p:spTgt spid="5">
                                            <p:txEl>
                                              <p:pRg st="5" end="5"/>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5">
                                            <p:txEl>
                                              <p:pRg st="5" end="5"/>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 calcmode="lin" valueType="num">
                                      <p:cBhvr additive="base">
                                        <p:cTn id="27" dur="500" fill="hold"/>
                                        <p:tgtEl>
                                          <p:spTgt spid="5">
                                            <p:txEl>
                                              <p:pRg st="6" end="6"/>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5">
                                            <p:txEl>
                                              <p:pRg st="6" end="6"/>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 calcmode="lin" valueType="num">
                                      <p:cBhvr additive="base">
                                        <p:cTn id="31" dur="500" fill="hold"/>
                                        <p:tgtEl>
                                          <p:spTgt spid="5">
                                            <p:txEl>
                                              <p:pRg st="7" end="7"/>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
                                            <p:txEl>
                                              <p:pRg st="7" end="7"/>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 calcmode="lin" valueType="num">
                                      <p:cBhvr additive="base">
                                        <p:cTn id="35" dur="500" fill="hold"/>
                                        <p:tgtEl>
                                          <p:spTgt spid="5">
                                            <p:txEl>
                                              <p:pRg st="8" end="8"/>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5">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990600"/>
            <a:ext cx="9144000" cy="5819775"/>
          </a:xfrm>
          <a:prstGeom prst="rect">
            <a:avLst/>
          </a:prstGeom>
          <a:noFill/>
          <a:ln w="9525">
            <a:noFill/>
            <a:miter lim="800000"/>
            <a:headEnd/>
            <a:tailEnd/>
          </a:ln>
        </p:spPr>
      </p:pic>
      <p:sp>
        <p:nvSpPr>
          <p:cNvPr id="5" name="Text Box 3"/>
          <p:cNvSpPr txBox="1">
            <a:spLocks noChangeArrowheads="1"/>
          </p:cNvSpPr>
          <p:nvPr/>
        </p:nvSpPr>
        <p:spPr bwMode="auto">
          <a:xfrm>
            <a:off x="152400" y="304800"/>
            <a:ext cx="5562600" cy="579438"/>
          </a:xfrm>
          <a:prstGeom prst="rect">
            <a:avLst/>
          </a:prstGeom>
          <a:noFill/>
          <a:ln w="9525">
            <a:noFill/>
            <a:miter lim="800000"/>
            <a:headEnd/>
            <a:tailEnd/>
          </a:ln>
        </p:spPr>
        <p:txBody>
          <a:bodyPr>
            <a:spAutoFit/>
          </a:bodyPr>
          <a:lstStyle/>
          <a:p>
            <a:pPr>
              <a:spcBef>
                <a:spcPct val="50000"/>
              </a:spcBef>
            </a:pPr>
            <a:r>
              <a:rPr lang="en-US" sz="3200" dirty="0">
                <a:solidFill>
                  <a:srgbClr val="FF0000"/>
                </a:solidFill>
              </a:rPr>
              <a:t>PACIFIC CRUISES - MSR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extBox 3"/>
          <p:cNvSpPr txBox="1">
            <a:spLocks noChangeArrowheads="1"/>
          </p:cNvSpPr>
          <p:nvPr/>
        </p:nvSpPr>
        <p:spPr bwMode="auto">
          <a:xfrm>
            <a:off x="0" y="-152400"/>
            <a:ext cx="9144000" cy="954088"/>
          </a:xfrm>
          <a:prstGeom prst="rect">
            <a:avLst/>
          </a:prstGeom>
          <a:noFill/>
          <a:ln w="9525">
            <a:noFill/>
            <a:miter lim="800000"/>
            <a:headEnd/>
            <a:tailEnd/>
          </a:ln>
        </p:spPr>
        <p:txBody>
          <a:bodyPr>
            <a:spAutoFit/>
          </a:bodyPr>
          <a:lstStyle/>
          <a:p>
            <a:r>
              <a:rPr lang="en-US" sz="2800" b="1">
                <a:latin typeface="Times New Roman" pitchFamily="18" charset="0"/>
                <a:cs typeface="Times New Roman" pitchFamily="18" charset="0"/>
              </a:rPr>
              <a:t>Map showing previous Marine Scientific Research (MSR) in Fiji’s EEZ</a:t>
            </a:r>
          </a:p>
        </p:txBody>
      </p:sp>
      <p:pic>
        <p:nvPicPr>
          <p:cNvPr id="5" name="Picture 2" descr="C:\Documents and Settings\roshni_ku\Desktop\seafloor mapping.tif"/>
          <p:cNvPicPr>
            <a:picLocks noChangeAspect="1" noChangeArrowheads="1"/>
          </p:cNvPicPr>
          <p:nvPr/>
        </p:nvPicPr>
        <p:blipFill>
          <a:blip r:embed="rId2" cstate="print"/>
          <a:srcRect/>
          <a:stretch>
            <a:fillRect/>
          </a:stretch>
        </p:blipFill>
        <p:spPr bwMode="auto">
          <a:xfrm>
            <a:off x="228600" y="762000"/>
            <a:ext cx="8610600" cy="60960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Subtitle 2"/>
          <p:cNvSpPr txBox="1">
            <a:spLocks/>
          </p:cNvSpPr>
          <p:nvPr/>
        </p:nvSpPr>
        <p:spPr>
          <a:xfrm>
            <a:off x="381000" y="0"/>
            <a:ext cx="8458200" cy="6248400"/>
          </a:xfrm>
          <a:prstGeom prst="rect">
            <a:avLst/>
          </a:prstGeom>
          <a:blipFill>
            <a:blip r:embed="rId2" cstate="print"/>
            <a:stretch>
              <a:fillRect/>
            </a:stretch>
          </a:blipFill>
        </p:spPr>
        <p:txBody>
          <a:bodyPr vert="horz" lIns="0" rIns="18288" rtlCol="0">
            <a:normAutofit/>
          </a:bodyPr>
          <a:lstStyle/>
          <a:p>
            <a:pPr marL="0" marR="45720" lvl="0" indent="0" algn="r" defTabSz="914400" rtl="0" eaLnBrk="1" fontAlgn="auto" latinLnBrk="0" hangingPunct="1">
              <a:lnSpc>
                <a:spcPct val="100000"/>
              </a:lnSpc>
              <a:spcBef>
                <a:spcPct val="20000"/>
              </a:spcBef>
              <a:spcAft>
                <a:spcPts val="0"/>
              </a:spcAft>
              <a:buClr>
                <a:schemeClr val="accent3"/>
              </a:buClr>
              <a:buSzPct val="95000"/>
              <a:buFont typeface="Arial" pitchFamily="34" charset="0"/>
              <a:buNone/>
              <a:tabLst/>
              <a:defRPr/>
            </a:pPr>
            <a:r>
              <a:rPr kumimoji="0" lang="en-US" sz="2000" b="1" i="0" u="none" strike="noStrike" kern="1200" cap="none" spc="0" normalizeH="0" baseline="0" noProof="0" smtClean="0">
                <a:ln>
                  <a:noFill/>
                </a:ln>
                <a:solidFill>
                  <a:srgbClr val="FF0000"/>
                </a:solidFill>
                <a:effectLst/>
                <a:uLnTx/>
                <a:uFillTx/>
                <a:latin typeface="Times New Roman" pitchFamily="18" charset="0"/>
                <a:ea typeface="+mn-ea"/>
                <a:cs typeface="Times New Roman" pitchFamily="18" charset="0"/>
              </a:rPr>
              <a:t> </a:t>
            </a:r>
          </a:p>
          <a:p>
            <a:pPr marL="0" marR="45720" lvl="0" indent="0" algn="r" defTabSz="914400" rtl="0" eaLnBrk="1" fontAlgn="auto" latinLnBrk="0" hangingPunct="1">
              <a:lnSpc>
                <a:spcPct val="100000"/>
              </a:lnSpc>
              <a:spcBef>
                <a:spcPct val="20000"/>
              </a:spcBef>
              <a:spcAft>
                <a:spcPts val="0"/>
              </a:spcAft>
              <a:buClr>
                <a:schemeClr val="accent3"/>
              </a:buClr>
              <a:buSzPct val="95000"/>
              <a:buFont typeface="Arial" pitchFamily="34" charset="0"/>
              <a:buNone/>
              <a:tabLst/>
              <a:defRPr/>
            </a:pPr>
            <a:endParaRPr kumimoji="0" lang="en-US" sz="1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pic>
        <p:nvPicPr>
          <p:cNvPr id="5" name="Picture 4" descr="C:\Documents and Settings\roshni_ku\Desktop\Scan\CCI00003.bmp"/>
          <p:cNvPicPr>
            <a:picLocks noChangeAspect="1" noChangeArrowheads="1"/>
          </p:cNvPicPr>
          <p:nvPr/>
        </p:nvPicPr>
        <p:blipFill>
          <a:blip r:embed="rId3" cstate="print"/>
          <a:srcRect/>
          <a:stretch>
            <a:fillRect/>
          </a:stretch>
        </p:blipFill>
        <p:spPr bwMode="auto">
          <a:xfrm>
            <a:off x="5943600" y="381000"/>
            <a:ext cx="2660650" cy="2157413"/>
          </a:xfrm>
          <a:prstGeom prst="rect">
            <a:avLst/>
          </a:prstGeom>
          <a:noFill/>
          <a:ln w="9525">
            <a:noFill/>
            <a:miter lim="800000"/>
            <a:headEnd/>
            <a:tailEnd/>
          </a:ln>
        </p:spPr>
      </p:pic>
      <p:pic>
        <p:nvPicPr>
          <p:cNvPr id="6" name="Picture 1" descr="C:\Documents and Settings\roshni_ku\Desktop\Scan\CCI00001.bmp"/>
          <p:cNvPicPr>
            <a:picLocks noChangeAspect="1" noChangeArrowheads="1"/>
          </p:cNvPicPr>
          <p:nvPr/>
        </p:nvPicPr>
        <p:blipFill>
          <a:blip r:embed="rId4" cstate="print"/>
          <a:srcRect/>
          <a:stretch>
            <a:fillRect/>
          </a:stretch>
        </p:blipFill>
        <p:spPr bwMode="auto">
          <a:xfrm>
            <a:off x="609600" y="381000"/>
            <a:ext cx="2743200" cy="2143125"/>
          </a:xfrm>
          <a:prstGeom prst="rect">
            <a:avLst/>
          </a:prstGeom>
          <a:noFill/>
          <a:ln w="9525">
            <a:noFill/>
            <a:miter lim="800000"/>
            <a:headEnd/>
            <a:tailEnd/>
          </a:ln>
        </p:spPr>
      </p:pic>
      <p:pic>
        <p:nvPicPr>
          <p:cNvPr id="7" name="Picture 2" descr="C:\Documents and Settings\roshni_ku\Desktop\Scan\CCI00002.bmp"/>
          <p:cNvPicPr>
            <a:picLocks noChangeAspect="1" noChangeArrowheads="1"/>
          </p:cNvPicPr>
          <p:nvPr/>
        </p:nvPicPr>
        <p:blipFill>
          <a:blip r:embed="rId5" cstate="print"/>
          <a:srcRect/>
          <a:stretch>
            <a:fillRect/>
          </a:stretch>
        </p:blipFill>
        <p:spPr bwMode="auto">
          <a:xfrm>
            <a:off x="685800" y="3429000"/>
            <a:ext cx="2590800" cy="2209800"/>
          </a:xfrm>
          <a:prstGeom prst="rect">
            <a:avLst/>
          </a:prstGeom>
          <a:noFill/>
          <a:ln w="9525">
            <a:noFill/>
            <a:miter lim="800000"/>
            <a:headEnd/>
            <a:tailEnd/>
          </a:ln>
        </p:spPr>
      </p:pic>
      <p:pic>
        <p:nvPicPr>
          <p:cNvPr id="8" name="Picture 3" descr="E:\Scan\CCI00004.bmp"/>
          <p:cNvPicPr>
            <a:picLocks noChangeAspect="1" noChangeArrowheads="1"/>
          </p:cNvPicPr>
          <p:nvPr/>
        </p:nvPicPr>
        <p:blipFill>
          <a:blip r:embed="rId6" cstate="print"/>
          <a:srcRect/>
          <a:stretch>
            <a:fillRect/>
          </a:stretch>
        </p:blipFill>
        <p:spPr bwMode="auto">
          <a:xfrm>
            <a:off x="5943600" y="3581400"/>
            <a:ext cx="2659063" cy="2133600"/>
          </a:xfrm>
          <a:prstGeom prst="rect">
            <a:avLst/>
          </a:prstGeom>
          <a:noFill/>
          <a:ln w="9525">
            <a:noFill/>
            <a:miter lim="800000"/>
            <a:headEnd/>
            <a:tailEnd/>
          </a:ln>
        </p:spPr>
      </p:pic>
      <p:cxnSp>
        <p:nvCxnSpPr>
          <p:cNvPr id="9" name="Straight Arrow Connector 8"/>
          <p:cNvCxnSpPr/>
          <p:nvPr/>
        </p:nvCxnSpPr>
        <p:spPr>
          <a:xfrm rot="10800000" flipV="1">
            <a:off x="5105400" y="2057400"/>
            <a:ext cx="9144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a:off x="4572000" y="2895600"/>
            <a:ext cx="13716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5400000">
            <a:off x="2895600" y="2590800"/>
            <a:ext cx="1524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p:cNvCxnSpPr>
          <p:nvPr/>
        </p:nvCxnSpPr>
        <p:spPr>
          <a:xfrm rot="5400000" flipH="1" flipV="1">
            <a:off x="2438400" y="3200400"/>
            <a:ext cx="6096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0"/>
          <p:cNvSpPr txBox="1">
            <a:spLocks noChangeArrowheads="1"/>
          </p:cNvSpPr>
          <p:nvPr/>
        </p:nvSpPr>
        <p:spPr bwMode="auto">
          <a:xfrm>
            <a:off x="609600" y="6334125"/>
            <a:ext cx="6510338" cy="461963"/>
          </a:xfrm>
          <a:prstGeom prst="rect">
            <a:avLst/>
          </a:prstGeom>
          <a:noFill/>
          <a:ln w="9525">
            <a:noFill/>
            <a:miter lim="800000"/>
            <a:headEnd/>
            <a:tailEnd/>
          </a:ln>
        </p:spPr>
        <p:txBody>
          <a:bodyPr wrap="none">
            <a:spAutoFit/>
          </a:bodyPr>
          <a:lstStyle/>
          <a:p>
            <a:r>
              <a:rPr lang="en-US" sz="2400" b="1">
                <a:latin typeface="Times New Roman" pitchFamily="18" charset="0"/>
                <a:cs typeface="Times New Roman" pitchFamily="18" charset="0"/>
              </a:rPr>
              <a:t>Map of Known Deep sea mineral deposits in Fiji</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Content Placeholder 3" descr="C:\Documents and Settings\roshni_ku\Desktop\Scan\CCI00014.bmp"/>
          <p:cNvPicPr>
            <a:picLocks/>
          </p:cNvPicPr>
          <p:nvPr/>
        </p:nvPicPr>
        <p:blipFill>
          <a:blip r:embed="rId2" cstate="print"/>
          <a:srcRect/>
          <a:stretch>
            <a:fillRect/>
          </a:stretch>
        </p:blipFill>
        <p:spPr>
          <a:xfrm>
            <a:off x="533400" y="609600"/>
            <a:ext cx="7924800" cy="5943600"/>
          </a:xfrm>
          <a:prstGeom prst="rect">
            <a:avLst/>
          </a:prstGeom>
        </p:spPr>
      </p:pic>
      <p:sp>
        <p:nvSpPr>
          <p:cNvPr id="5" name="Rectangle 1"/>
          <p:cNvSpPr>
            <a:spLocks noChangeArrowheads="1"/>
          </p:cNvSpPr>
          <p:nvPr/>
        </p:nvSpPr>
        <p:spPr bwMode="auto">
          <a:xfrm>
            <a:off x="0" y="1588"/>
            <a:ext cx="9144000" cy="457200"/>
          </a:xfrm>
          <a:prstGeom prst="rect">
            <a:avLst/>
          </a:prstGeom>
          <a:noFill/>
          <a:ln w="9525">
            <a:noFill/>
            <a:miter lim="800000"/>
            <a:headEnd/>
            <a:tailEnd/>
          </a:ln>
        </p:spPr>
        <p:txBody>
          <a:bodyPr anchor="ctr">
            <a:spAutoFit/>
          </a:bodyPr>
          <a:lstStyle/>
          <a:p>
            <a:r>
              <a:rPr lang="en-AU" sz="2400" b="1">
                <a:latin typeface="Times New Roman" pitchFamily="18" charset="0"/>
                <a:ea typeface="Calibri" charset="0"/>
                <a:cs typeface="Times New Roman" pitchFamily="18" charset="0"/>
              </a:rPr>
              <a:t>Triple Junction, Area 2: Typical Chimney-Mound Observed by FDC</a:t>
            </a:r>
            <a:endParaRPr lang="en-AU" sz="2400">
              <a:ea typeface="Calibri" charset="0"/>
              <a:cs typeface="Times New Roman" pitchFamily="18" charset="0"/>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133</TotalTime>
  <Words>1623</Words>
  <Application>Microsoft Office PowerPoint</Application>
  <PresentationFormat>On-screen Show (4:3)</PresentationFormat>
  <Paragraphs>82</Paragraphs>
  <Slides>32</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4" baseType="lpstr">
      <vt:lpstr>Flow</vt:lpstr>
      <vt:lpstr>Document</vt:lpstr>
      <vt:lpstr>FIJI – STATUS OF POLICY AND LEGISLATION DEVELOPMENT </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FIJI – STATUS OF POLICY AND LEGISLATION DEVELOPMENT </dc:title>
  <dc:creator>Luna</dc:creator>
  <cp:lastModifiedBy>B!ll G@t3s</cp:lastModifiedBy>
  <cp:revision>29</cp:revision>
  <dcterms:created xsi:type="dcterms:W3CDTF">2005-02-08T12:08:30Z</dcterms:created>
  <dcterms:modified xsi:type="dcterms:W3CDTF">2011-06-04T07:52:29Z</dcterms:modified>
</cp:coreProperties>
</file>